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embeddedFontLst>
    <p:embeddedFont>
      <p:font typeface="Average"/>
      <p:regular r:id="rId14"/>
    </p:embeddedFont>
    <p:embeddedFont>
      <p:font typeface="Oswald"/>
      <p:regular r:id="rId15"/>
      <p:bold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Oswald-regular.fntdata"/><Relationship Id="rId14" Type="http://schemas.openxmlformats.org/officeDocument/2006/relationships/font" Target="fonts/Average-regular.fntdata"/><Relationship Id="rId16" Type="http://schemas.openxmlformats.org/officeDocument/2006/relationships/font" Target="fonts/Oswald-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Shape 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3" name="Shape 63"/>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9" name="Shape 69"/>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Shape 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5" name="Shape 9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1" name="Shape 10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7" name="Shape 107"/>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grpSp>
        <p:nvGrpSpPr>
          <p:cNvPr id="10" name="Shape 10"/>
          <p:cNvGrpSpPr/>
          <p:nvPr/>
        </p:nvGrpSpPr>
        <p:grpSpPr>
          <a:xfrm>
            <a:off x="4350279" y="2855377"/>
            <a:ext cx="443589" cy="105632"/>
            <a:chOff x="4137525" y="2915950"/>
            <a:chExt cx="869100" cy="207000"/>
          </a:xfrm>
        </p:grpSpPr>
        <p:sp>
          <p:nvSpPr>
            <p:cNvPr id="11" name="Shape 11"/>
            <p:cNvSpPr/>
            <p:nvPr/>
          </p:nvSpPr>
          <p:spPr>
            <a:xfrm>
              <a:off x="4468575" y="2915950"/>
              <a:ext cx="207000" cy="207000"/>
            </a:xfrm>
            <a:prstGeom prst="ellipse">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sp>
          <p:nvSpPr>
            <p:cNvPr id="12" name="Shape 12"/>
            <p:cNvSpPr/>
            <p:nvPr/>
          </p:nvSpPr>
          <p:spPr>
            <a:xfrm>
              <a:off x="4799625" y="2915950"/>
              <a:ext cx="207000" cy="207000"/>
            </a:xfrm>
            <a:prstGeom prst="ellipse">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sp>
          <p:nvSpPr>
            <p:cNvPr id="13" name="Shape 13"/>
            <p:cNvSpPr/>
            <p:nvPr/>
          </p:nvSpPr>
          <p:spPr>
            <a:xfrm>
              <a:off x="4137525" y="2915950"/>
              <a:ext cx="207000" cy="207000"/>
            </a:xfrm>
            <a:prstGeom prst="ellipse">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14" name="Shape 14"/>
          <p:cNvSpPr txBox="1"/>
          <p:nvPr>
            <p:ph type="ctrTitle"/>
          </p:nvPr>
        </p:nvSpPr>
        <p:spPr>
          <a:xfrm>
            <a:off x="671258" y="990800"/>
            <a:ext cx="7801500" cy="1730100"/>
          </a:xfrm>
          <a:prstGeom prst="rect">
            <a:avLst/>
          </a:prstGeom>
        </p:spPr>
        <p:txBody>
          <a:bodyPr anchorCtr="0" anchor="b" bIns="91425" lIns="91425" rIns="91425" wrap="square"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5" name="Shape 15"/>
          <p:cNvSpPr txBox="1"/>
          <p:nvPr>
            <p:ph idx="1" type="subTitle"/>
          </p:nvPr>
        </p:nvSpPr>
        <p:spPr>
          <a:xfrm>
            <a:off x="671250" y="3174876"/>
            <a:ext cx="7801500" cy="7926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16" name="Shape 16"/>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9" name="Shape 49"/>
        <p:cNvGrpSpPr/>
        <p:nvPr/>
      </p:nvGrpSpPr>
      <p:grpSpPr>
        <a:xfrm>
          <a:off x="0" y="0"/>
          <a:ext cx="0" cy="0"/>
          <a:chOff x="0" y="0"/>
          <a:chExt cx="0" cy="0"/>
        </a:xfrm>
      </p:grpSpPr>
      <p:sp>
        <p:nvSpPr>
          <p:cNvPr id="50" name="Shape 50"/>
          <p:cNvSpPr txBox="1"/>
          <p:nvPr>
            <p:ph type="title"/>
          </p:nvPr>
        </p:nvSpPr>
        <p:spPr>
          <a:xfrm>
            <a:off x="311700" y="1255275"/>
            <a:ext cx="8520600" cy="1890600"/>
          </a:xfrm>
          <a:prstGeom prst="rect">
            <a:avLst/>
          </a:prstGeom>
        </p:spPr>
        <p:txBody>
          <a:bodyPr anchorCtr="0" anchor="b" bIns="91425" lIns="91425" rIns="91425" wrap="square"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51" name="Shape 51"/>
          <p:cNvSpPr txBox="1"/>
          <p:nvPr>
            <p:ph idx="1" type="body"/>
          </p:nvPr>
        </p:nvSpPr>
        <p:spPr>
          <a:xfrm>
            <a:off x="311700" y="3228425"/>
            <a:ext cx="8520600" cy="1300800"/>
          </a:xfrm>
          <a:prstGeom prst="rect">
            <a:avLst/>
          </a:prstGeom>
        </p:spPr>
        <p:txBody>
          <a:bodyPr anchorCtr="0" anchor="t" bIns="91425" lIns="91425" rIns="91425" wrap="square"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7" name="Shape 17"/>
        <p:cNvGrpSpPr/>
        <p:nvPr/>
      </p:nvGrpSpPr>
      <p:grpSpPr>
        <a:xfrm>
          <a:off x="0" y="0"/>
          <a:ext cx="0" cy="0"/>
          <a:chOff x="0" y="0"/>
          <a:chExt cx="0" cy="0"/>
        </a:xfrm>
      </p:grpSpPr>
      <p:sp>
        <p:nvSpPr>
          <p:cNvPr id="18" name="Shape 18"/>
          <p:cNvSpPr txBox="1"/>
          <p:nvPr>
            <p:ph type="title"/>
          </p:nvPr>
        </p:nvSpPr>
        <p:spPr>
          <a:xfrm>
            <a:off x="671250" y="2141250"/>
            <a:ext cx="7852200" cy="861000"/>
          </a:xfrm>
          <a:prstGeom prst="rect">
            <a:avLst/>
          </a:prstGeom>
        </p:spPr>
        <p:txBody>
          <a:bodyPr anchorCtr="0" anchor="ctr" bIns="91425" lIns="91425" rIns="91425" wrap="square"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9" name="Shape 19"/>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8520600" cy="34164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4" name="Shape 24"/>
        <p:cNvGrpSpPr/>
        <p:nvPr/>
      </p:nvGrpSpPr>
      <p:grpSpPr>
        <a:xfrm>
          <a:off x="0" y="0"/>
          <a:ext cx="0" cy="0"/>
          <a:chOff x="0" y="0"/>
          <a:chExt cx="0" cy="0"/>
        </a:xfrm>
      </p:grpSpPr>
      <p:sp>
        <p:nvSpPr>
          <p:cNvPr id="25" name="Shape 25"/>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6" name="Shape 26"/>
          <p:cNvSpPr txBox="1"/>
          <p:nvPr>
            <p:ph idx="1" type="body"/>
          </p:nvPr>
        </p:nvSpPr>
        <p:spPr>
          <a:xfrm>
            <a:off x="3117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2" type="body"/>
          </p:nvPr>
        </p:nvSpPr>
        <p:spPr>
          <a:xfrm>
            <a:off x="48324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8" name="Shape 28"/>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9" name="Shape 29"/>
        <p:cNvGrpSpPr/>
        <p:nvPr/>
      </p:nvGrpSpPr>
      <p:grpSpPr>
        <a:xfrm>
          <a:off x="0" y="0"/>
          <a:ext cx="0" cy="0"/>
          <a:chOff x="0" y="0"/>
          <a:chExt cx="0" cy="0"/>
        </a:xfrm>
      </p:grpSpPr>
      <p:sp>
        <p:nvSpPr>
          <p:cNvPr id="30" name="Shape 30"/>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1" name="Shape 31"/>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32" name="Shape 32"/>
        <p:cNvGrpSpPr/>
        <p:nvPr/>
      </p:nvGrpSpPr>
      <p:grpSpPr>
        <a:xfrm>
          <a:off x="0" y="0"/>
          <a:ext cx="0" cy="0"/>
          <a:chOff x="0" y="0"/>
          <a:chExt cx="0" cy="0"/>
        </a:xfrm>
      </p:grpSpPr>
      <p:sp>
        <p:nvSpPr>
          <p:cNvPr id="33" name="Shape 33"/>
          <p:cNvSpPr txBox="1"/>
          <p:nvPr>
            <p:ph type="title"/>
          </p:nvPr>
        </p:nvSpPr>
        <p:spPr>
          <a:xfrm>
            <a:off x="311700" y="555600"/>
            <a:ext cx="2808000" cy="755700"/>
          </a:xfrm>
          <a:prstGeom prst="rect">
            <a:avLst/>
          </a:prstGeom>
        </p:spPr>
        <p:txBody>
          <a:bodyPr anchorCtr="0" anchor="b" bIns="91425" lIns="91425" rIns="91425" wrap="square"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4" name="Shape 34"/>
          <p:cNvSpPr txBox="1"/>
          <p:nvPr>
            <p:ph idx="1" type="body"/>
          </p:nvPr>
        </p:nvSpPr>
        <p:spPr>
          <a:xfrm>
            <a:off x="311700" y="1389600"/>
            <a:ext cx="2808000" cy="3179400"/>
          </a:xfrm>
          <a:prstGeom prst="rect">
            <a:avLst/>
          </a:prstGeom>
        </p:spPr>
        <p:txBody>
          <a:bodyPr anchorCtr="0" anchor="t" bIns="91425" lIns="91425" rIns="91425" wrap="square"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5" name="Shape 35"/>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bg>
      <p:bgPr>
        <a:solidFill>
          <a:schemeClr val="lt2"/>
        </a:solidFill>
      </p:bgPr>
    </p:bg>
    <p:spTree>
      <p:nvGrpSpPr>
        <p:cNvPr id="36" name="Shape 36"/>
        <p:cNvGrpSpPr/>
        <p:nvPr/>
      </p:nvGrpSpPr>
      <p:grpSpPr>
        <a:xfrm>
          <a:off x="0" y="0"/>
          <a:ext cx="0" cy="0"/>
          <a:chOff x="0" y="0"/>
          <a:chExt cx="0" cy="0"/>
        </a:xfrm>
      </p:grpSpPr>
      <p:sp>
        <p:nvSpPr>
          <p:cNvPr id="37" name="Shape 37"/>
          <p:cNvSpPr txBox="1"/>
          <p:nvPr>
            <p:ph type="title"/>
          </p:nvPr>
        </p:nvSpPr>
        <p:spPr>
          <a:xfrm>
            <a:off x="490250" y="526350"/>
            <a:ext cx="6227100" cy="4090800"/>
          </a:xfrm>
          <a:prstGeom prst="rect">
            <a:avLst/>
          </a:prstGeom>
        </p:spPr>
        <p:txBody>
          <a:bodyPr anchorCtr="0" anchor="ctr" bIns="91425" lIns="91425" rIns="91425" wrap="square" tIns="91425"/>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p:txBody>
      </p:sp>
      <p:sp>
        <p:nvSpPr>
          <p:cNvPr id="38" name="Shape 38"/>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9" name="Shape 39"/>
        <p:cNvGrpSpPr/>
        <p:nvPr/>
      </p:nvGrpSpPr>
      <p:grpSpPr>
        <a:xfrm>
          <a:off x="0" y="0"/>
          <a:ext cx="0" cy="0"/>
          <a:chOff x="0" y="0"/>
          <a:chExt cx="0" cy="0"/>
        </a:xfrm>
      </p:grpSpPr>
      <p:sp>
        <p:nvSpPr>
          <p:cNvPr id="40" name="Shape 40"/>
          <p:cNvSpPr/>
          <p:nvPr/>
        </p:nvSpPr>
        <p:spPr>
          <a:xfrm>
            <a:off x="4572000" y="0"/>
            <a:ext cx="4572000" cy="51435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cxnSp>
        <p:nvCxnSpPr>
          <p:cNvPr id="41" name="Shape 41"/>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42" name="Shape 42"/>
          <p:cNvSpPr txBox="1"/>
          <p:nvPr>
            <p:ph type="title"/>
          </p:nvPr>
        </p:nvSpPr>
        <p:spPr>
          <a:xfrm>
            <a:off x="265500" y="1081400"/>
            <a:ext cx="4045200" cy="1710300"/>
          </a:xfrm>
          <a:prstGeom prst="rect">
            <a:avLst/>
          </a:prstGeom>
        </p:spPr>
        <p:txBody>
          <a:bodyPr anchorCtr="0" anchor="b" bIns="91425" lIns="91425" rIns="91425" wrap="square"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3" name="Shape 43"/>
          <p:cNvSpPr txBox="1"/>
          <p:nvPr>
            <p:ph idx="1" type="subTitle"/>
          </p:nvPr>
        </p:nvSpPr>
        <p:spPr>
          <a:xfrm>
            <a:off x="265500" y="2845201"/>
            <a:ext cx="4045200" cy="1345500"/>
          </a:xfrm>
          <a:prstGeom prst="rect">
            <a:avLst/>
          </a:prstGeom>
        </p:spPr>
        <p:txBody>
          <a:bodyPr anchorCtr="0" anchor="t" bIns="91425" lIns="91425" rIns="91425" wrap="square" tIns="91425"/>
          <a:lstStyle>
            <a:lvl1pPr lvl="0" algn="ctr">
              <a:lnSpc>
                <a:spcPct val="100000"/>
              </a:lnSpc>
              <a:spcBef>
                <a:spcPts val="0"/>
              </a:spcBef>
              <a:spcAft>
                <a:spcPts val="0"/>
              </a:spcAft>
              <a:buClr>
                <a:schemeClr val="dk1"/>
              </a:buClr>
              <a:buSzPct val="100000"/>
              <a:buNone/>
              <a:defRPr sz="2100">
                <a:solidFill>
                  <a:schemeClr val="dk1"/>
                </a:solidFill>
              </a:defRPr>
            </a:lvl1pPr>
            <a:lvl2pPr lvl="1" algn="ctr">
              <a:lnSpc>
                <a:spcPct val="100000"/>
              </a:lnSpc>
              <a:spcBef>
                <a:spcPts val="0"/>
              </a:spcBef>
              <a:spcAft>
                <a:spcPts val="0"/>
              </a:spcAft>
              <a:buClr>
                <a:schemeClr val="dk1"/>
              </a:buClr>
              <a:buSzPct val="100000"/>
              <a:buNone/>
              <a:defRPr sz="2100">
                <a:solidFill>
                  <a:schemeClr val="dk1"/>
                </a:solidFill>
              </a:defRPr>
            </a:lvl2pPr>
            <a:lvl3pPr lvl="2" algn="ctr">
              <a:lnSpc>
                <a:spcPct val="100000"/>
              </a:lnSpc>
              <a:spcBef>
                <a:spcPts val="0"/>
              </a:spcBef>
              <a:spcAft>
                <a:spcPts val="0"/>
              </a:spcAft>
              <a:buClr>
                <a:schemeClr val="dk1"/>
              </a:buClr>
              <a:buSzPct val="100000"/>
              <a:buNone/>
              <a:defRPr sz="2100">
                <a:solidFill>
                  <a:schemeClr val="dk1"/>
                </a:solidFill>
              </a:defRPr>
            </a:lvl3pPr>
            <a:lvl4pPr lvl="3" algn="ctr">
              <a:lnSpc>
                <a:spcPct val="100000"/>
              </a:lnSpc>
              <a:spcBef>
                <a:spcPts val="0"/>
              </a:spcBef>
              <a:spcAft>
                <a:spcPts val="0"/>
              </a:spcAft>
              <a:buClr>
                <a:schemeClr val="dk1"/>
              </a:buClr>
              <a:buSzPct val="100000"/>
              <a:buNone/>
              <a:defRPr sz="2100">
                <a:solidFill>
                  <a:schemeClr val="dk1"/>
                </a:solidFill>
              </a:defRPr>
            </a:lvl4pPr>
            <a:lvl5pPr lvl="4" algn="ctr">
              <a:lnSpc>
                <a:spcPct val="100000"/>
              </a:lnSpc>
              <a:spcBef>
                <a:spcPts val="0"/>
              </a:spcBef>
              <a:spcAft>
                <a:spcPts val="0"/>
              </a:spcAft>
              <a:buClr>
                <a:schemeClr val="dk1"/>
              </a:buClr>
              <a:buSzPct val="100000"/>
              <a:buNone/>
              <a:defRPr sz="2100">
                <a:solidFill>
                  <a:schemeClr val="dk1"/>
                </a:solidFill>
              </a:defRPr>
            </a:lvl5pPr>
            <a:lvl6pPr lvl="5" algn="ctr">
              <a:lnSpc>
                <a:spcPct val="100000"/>
              </a:lnSpc>
              <a:spcBef>
                <a:spcPts val="0"/>
              </a:spcBef>
              <a:spcAft>
                <a:spcPts val="0"/>
              </a:spcAft>
              <a:buClr>
                <a:schemeClr val="dk1"/>
              </a:buClr>
              <a:buSzPct val="100000"/>
              <a:buNone/>
              <a:defRPr sz="2100">
                <a:solidFill>
                  <a:schemeClr val="dk1"/>
                </a:solidFill>
              </a:defRPr>
            </a:lvl6pPr>
            <a:lvl7pPr lvl="6" algn="ctr">
              <a:lnSpc>
                <a:spcPct val="100000"/>
              </a:lnSpc>
              <a:spcBef>
                <a:spcPts val="0"/>
              </a:spcBef>
              <a:spcAft>
                <a:spcPts val="0"/>
              </a:spcAft>
              <a:buClr>
                <a:schemeClr val="dk1"/>
              </a:buClr>
              <a:buSzPct val="100000"/>
              <a:buNone/>
              <a:defRPr sz="2100">
                <a:solidFill>
                  <a:schemeClr val="dk1"/>
                </a:solidFill>
              </a:defRPr>
            </a:lvl7pPr>
            <a:lvl8pPr lvl="7" algn="ctr">
              <a:lnSpc>
                <a:spcPct val="100000"/>
              </a:lnSpc>
              <a:spcBef>
                <a:spcPts val="0"/>
              </a:spcBef>
              <a:spcAft>
                <a:spcPts val="0"/>
              </a:spcAft>
              <a:buClr>
                <a:schemeClr val="dk1"/>
              </a:buClr>
              <a:buSzPct val="100000"/>
              <a:buNone/>
              <a:defRPr sz="2100">
                <a:solidFill>
                  <a:schemeClr val="dk1"/>
                </a:solidFill>
              </a:defRPr>
            </a:lvl8pPr>
            <a:lvl9pPr lvl="8" algn="ctr">
              <a:lnSpc>
                <a:spcPct val="100000"/>
              </a:lnSpc>
              <a:spcBef>
                <a:spcPts val="0"/>
              </a:spcBef>
              <a:spcAft>
                <a:spcPts val="0"/>
              </a:spcAft>
              <a:buClr>
                <a:schemeClr val="dk1"/>
              </a:buClr>
              <a:buSzPct val="100000"/>
              <a:buNone/>
              <a:defRPr sz="2100">
                <a:solidFill>
                  <a:schemeClr val="dk1"/>
                </a:solidFill>
              </a:defRPr>
            </a:lvl9pPr>
          </a:lstStyle>
          <a:p/>
        </p:txBody>
      </p:sp>
      <p:sp>
        <p:nvSpPr>
          <p:cNvPr id="44" name="Shape 44"/>
          <p:cNvSpPr txBox="1"/>
          <p:nvPr>
            <p:ph idx="2" type="body"/>
          </p:nvPr>
        </p:nvSpPr>
        <p:spPr>
          <a:xfrm>
            <a:off x="4939500" y="724200"/>
            <a:ext cx="3837000" cy="3695100"/>
          </a:xfrm>
          <a:prstGeom prst="rect">
            <a:avLst/>
          </a:prstGeom>
        </p:spPr>
        <p:txBody>
          <a:bodyPr anchorCtr="0" anchor="ctr" bIns="91425" lIns="91425" rIns="91425" wrap="square"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5" name="Shape 45"/>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6" name="Shape 46"/>
        <p:cNvGrpSpPr/>
        <p:nvPr/>
      </p:nvGrpSpPr>
      <p:grpSpPr>
        <a:xfrm>
          <a:off x="0" y="0"/>
          <a:ext cx="0" cy="0"/>
          <a:chOff x="0" y="0"/>
          <a:chExt cx="0" cy="0"/>
        </a:xfrm>
      </p:grpSpPr>
      <p:sp>
        <p:nvSpPr>
          <p:cNvPr id="47" name="Shape 47"/>
          <p:cNvSpPr txBox="1"/>
          <p:nvPr>
            <p:ph idx="1" type="body"/>
          </p:nvPr>
        </p:nvSpPr>
        <p:spPr>
          <a:xfrm>
            <a:off x="311700" y="4230575"/>
            <a:ext cx="5998800" cy="605100"/>
          </a:xfrm>
          <a:prstGeom prst="rect">
            <a:avLst/>
          </a:prstGeom>
        </p:spPr>
        <p:txBody>
          <a:bodyPr anchorCtr="0" anchor="ctr" bIns="91425" lIns="91425" rIns="91425" wrap="square" tIns="91425"/>
          <a:lstStyle>
            <a:lvl1pPr lvl="0">
              <a:lnSpc>
                <a:spcPct val="100000"/>
              </a:lnSpc>
              <a:spcBef>
                <a:spcPts val="0"/>
              </a:spcBef>
              <a:spcAft>
                <a:spcPts val="0"/>
              </a:spcAft>
              <a:buClr>
                <a:schemeClr val="dk1"/>
              </a:buClr>
              <a:buSzPct val="100000"/>
              <a:buFont typeface="Oswald"/>
              <a:buNone/>
              <a:defRPr sz="2100">
                <a:solidFill>
                  <a:schemeClr val="dk1"/>
                </a:solidFill>
                <a:latin typeface="Oswald"/>
                <a:ea typeface="Oswald"/>
                <a:cs typeface="Oswald"/>
                <a:sym typeface="Oswald"/>
              </a:defRPr>
            </a:lvl1pPr>
          </a:lstStyle>
          <a:p/>
        </p:txBody>
      </p:sp>
      <p:sp>
        <p:nvSpPr>
          <p:cNvPr id="48" name="Shape 48"/>
          <p:cNvSpPr txBox="1"/>
          <p:nvPr>
            <p:ph idx="12" type="sldNum"/>
          </p:nvPr>
        </p:nvSpPr>
        <p:spPr>
          <a:xfrm>
            <a:off x="8490250" y="4681009"/>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late">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wrap="square" tIns="91425"/>
          <a:lstStyle>
            <a:lvl1pPr lvl="0">
              <a:spcBef>
                <a:spcPts val="0"/>
              </a:spcBef>
              <a:buClr>
                <a:schemeClr val="dk1"/>
              </a:buClr>
              <a:buSzPct val="100000"/>
              <a:buFont typeface="Oswald"/>
              <a:buNone/>
              <a:defRPr sz="3000">
                <a:solidFill>
                  <a:schemeClr val="dk1"/>
                </a:solidFill>
                <a:latin typeface="Oswald"/>
                <a:ea typeface="Oswald"/>
                <a:cs typeface="Oswald"/>
                <a:sym typeface="Oswald"/>
              </a:defRPr>
            </a:lvl1pPr>
            <a:lvl2pPr lvl="1">
              <a:spcBef>
                <a:spcPts val="0"/>
              </a:spcBef>
              <a:buClr>
                <a:schemeClr val="dk1"/>
              </a:buClr>
              <a:buSzPct val="100000"/>
              <a:buFont typeface="Oswald"/>
              <a:buNone/>
              <a:defRPr sz="3000">
                <a:solidFill>
                  <a:schemeClr val="dk1"/>
                </a:solidFill>
                <a:latin typeface="Oswald"/>
                <a:ea typeface="Oswald"/>
                <a:cs typeface="Oswald"/>
                <a:sym typeface="Oswald"/>
              </a:defRPr>
            </a:lvl2pPr>
            <a:lvl3pPr lvl="2">
              <a:spcBef>
                <a:spcPts val="0"/>
              </a:spcBef>
              <a:buClr>
                <a:schemeClr val="dk1"/>
              </a:buClr>
              <a:buSzPct val="100000"/>
              <a:buFont typeface="Oswald"/>
              <a:buNone/>
              <a:defRPr sz="3000">
                <a:solidFill>
                  <a:schemeClr val="dk1"/>
                </a:solidFill>
                <a:latin typeface="Oswald"/>
                <a:ea typeface="Oswald"/>
                <a:cs typeface="Oswald"/>
                <a:sym typeface="Oswald"/>
              </a:defRPr>
            </a:lvl3pPr>
            <a:lvl4pPr lvl="3">
              <a:spcBef>
                <a:spcPts val="0"/>
              </a:spcBef>
              <a:buClr>
                <a:schemeClr val="dk1"/>
              </a:buClr>
              <a:buSzPct val="100000"/>
              <a:buFont typeface="Oswald"/>
              <a:buNone/>
              <a:defRPr sz="3000">
                <a:solidFill>
                  <a:schemeClr val="dk1"/>
                </a:solidFill>
                <a:latin typeface="Oswald"/>
                <a:ea typeface="Oswald"/>
                <a:cs typeface="Oswald"/>
                <a:sym typeface="Oswald"/>
              </a:defRPr>
            </a:lvl4pPr>
            <a:lvl5pPr lvl="4">
              <a:spcBef>
                <a:spcPts val="0"/>
              </a:spcBef>
              <a:buClr>
                <a:schemeClr val="dk1"/>
              </a:buClr>
              <a:buSzPct val="100000"/>
              <a:buFont typeface="Oswald"/>
              <a:buNone/>
              <a:defRPr sz="3000">
                <a:solidFill>
                  <a:schemeClr val="dk1"/>
                </a:solidFill>
                <a:latin typeface="Oswald"/>
                <a:ea typeface="Oswald"/>
                <a:cs typeface="Oswald"/>
                <a:sym typeface="Oswald"/>
              </a:defRPr>
            </a:lvl5pPr>
            <a:lvl6pPr lvl="5">
              <a:spcBef>
                <a:spcPts val="0"/>
              </a:spcBef>
              <a:buClr>
                <a:schemeClr val="dk1"/>
              </a:buClr>
              <a:buSzPct val="100000"/>
              <a:buFont typeface="Oswald"/>
              <a:buNone/>
              <a:defRPr sz="3000">
                <a:solidFill>
                  <a:schemeClr val="dk1"/>
                </a:solidFill>
                <a:latin typeface="Oswald"/>
                <a:ea typeface="Oswald"/>
                <a:cs typeface="Oswald"/>
                <a:sym typeface="Oswald"/>
              </a:defRPr>
            </a:lvl6pPr>
            <a:lvl7pPr lvl="6">
              <a:spcBef>
                <a:spcPts val="0"/>
              </a:spcBef>
              <a:buClr>
                <a:schemeClr val="dk1"/>
              </a:buClr>
              <a:buSzPct val="100000"/>
              <a:buFont typeface="Oswald"/>
              <a:buNone/>
              <a:defRPr sz="3000">
                <a:solidFill>
                  <a:schemeClr val="dk1"/>
                </a:solidFill>
                <a:latin typeface="Oswald"/>
                <a:ea typeface="Oswald"/>
                <a:cs typeface="Oswald"/>
                <a:sym typeface="Oswald"/>
              </a:defRPr>
            </a:lvl7pPr>
            <a:lvl8pPr lvl="7">
              <a:spcBef>
                <a:spcPts val="0"/>
              </a:spcBef>
              <a:buClr>
                <a:schemeClr val="dk1"/>
              </a:buClr>
              <a:buSzPct val="100000"/>
              <a:buFont typeface="Oswald"/>
              <a:buNone/>
              <a:defRPr sz="3000">
                <a:solidFill>
                  <a:schemeClr val="dk1"/>
                </a:solidFill>
                <a:latin typeface="Oswald"/>
                <a:ea typeface="Oswald"/>
                <a:cs typeface="Oswald"/>
                <a:sym typeface="Oswald"/>
              </a:defRPr>
            </a:lvl8pPr>
            <a:lvl9pPr lvl="8">
              <a:spcBef>
                <a:spcPts val="0"/>
              </a:spcBef>
              <a:buClr>
                <a:schemeClr val="dk1"/>
              </a:buClr>
              <a:buSzPct val="100000"/>
              <a:buFont typeface="Oswald"/>
              <a:buNone/>
              <a:defRPr sz="3000">
                <a:solidFill>
                  <a:schemeClr val="dk1"/>
                </a:solidFill>
                <a:latin typeface="Oswald"/>
                <a:ea typeface="Oswald"/>
                <a:cs typeface="Oswald"/>
                <a:sym typeface="Oswald"/>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wrap="square" tIns="91425"/>
          <a:lstStyle>
            <a:lvl1pPr lvl="0">
              <a:lnSpc>
                <a:spcPct val="115000"/>
              </a:lnSpc>
              <a:spcBef>
                <a:spcPts val="0"/>
              </a:spcBef>
              <a:spcAft>
                <a:spcPts val="1600"/>
              </a:spcAft>
              <a:buClr>
                <a:schemeClr val="accent3"/>
              </a:buClr>
              <a:buSzPct val="100000"/>
              <a:buFont typeface="Average"/>
              <a:buChar char="●"/>
              <a:defRPr sz="1800">
                <a:solidFill>
                  <a:schemeClr val="accent3"/>
                </a:solidFill>
                <a:latin typeface="Average"/>
                <a:ea typeface="Average"/>
                <a:cs typeface="Average"/>
                <a:sym typeface="Average"/>
              </a:defRPr>
            </a:lvl1pPr>
            <a:lvl2pPr lvl="1">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2pPr>
            <a:lvl3pPr lvl="2">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3pPr>
            <a:lvl4pPr lvl="3">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4pPr>
            <a:lvl5pPr lvl="4">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5pPr>
            <a:lvl6pPr lvl="5">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6pPr>
            <a:lvl7pPr lvl="6">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7pPr>
            <a:lvl8pPr lvl="7">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8pPr>
            <a:lvl9pPr lvl="8">
              <a:lnSpc>
                <a:spcPct val="115000"/>
              </a:lnSpc>
              <a:spcBef>
                <a:spcPts val="0"/>
              </a:spcBef>
              <a:spcAft>
                <a:spcPts val="1600"/>
              </a:spcAft>
              <a:buClr>
                <a:schemeClr val="accent3"/>
              </a:buClr>
              <a:buFont typeface="Average"/>
              <a:buChar char="■"/>
              <a:defRPr>
                <a:solidFill>
                  <a:schemeClr val="accent3"/>
                </a:solidFill>
                <a:latin typeface="Average"/>
                <a:ea typeface="Average"/>
                <a:cs typeface="Average"/>
                <a:sym typeface="Average"/>
              </a:defRPr>
            </a:lvl9pPr>
          </a:lstStyle>
          <a:p/>
        </p:txBody>
      </p:sp>
      <p:sp>
        <p:nvSpPr>
          <p:cNvPr id="8" name="Shape 8"/>
          <p:cNvSpPr txBox="1"/>
          <p:nvPr>
            <p:ph idx="12" type="sldNum"/>
          </p:nvPr>
        </p:nvSpPr>
        <p:spPr>
          <a:xfrm>
            <a:off x="8490250" y="4681009"/>
            <a:ext cx="548700" cy="393600"/>
          </a:xfrm>
          <a:prstGeom prst="rect">
            <a:avLst/>
          </a:prstGeom>
          <a:noFill/>
          <a:ln>
            <a:noFill/>
          </a:ln>
        </p:spPr>
        <p:txBody>
          <a:bodyPr anchorCtr="0" anchor="ctr" bIns="91425" lIns="91425" rIns="91425" wrap="square" tIns="91425">
            <a:noAutofit/>
          </a:bodyPr>
          <a:lstStyle/>
          <a:p>
            <a:pPr lvl="0" algn="r">
              <a:spcBef>
                <a:spcPts val="0"/>
              </a:spcBef>
              <a:buNone/>
            </a:pPr>
            <a:fld id="{00000000-1234-1234-1234-123412341234}" type="slidenum">
              <a:rPr lang="en" sz="1000">
                <a:solidFill>
                  <a:schemeClr val="accent3"/>
                </a:solidFill>
                <a:latin typeface="Average"/>
                <a:ea typeface="Average"/>
                <a:cs typeface="Average"/>
                <a:sym typeface="Averag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countyhealthrankings.or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pic>
        <p:nvPicPr>
          <p:cNvPr id="59" name="Shape 59"/>
          <p:cNvPicPr preferRelativeResize="0"/>
          <p:nvPr/>
        </p:nvPicPr>
        <p:blipFill rotWithShape="1">
          <a:blip r:embed="rId3">
            <a:alphaModFix/>
          </a:blip>
          <a:srcRect b="0" l="7783" r="0" t="0"/>
          <a:stretch/>
        </p:blipFill>
        <p:spPr>
          <a:xfrm>
            <a:off x="150" y="0"/>
            <a:ext cx="9144000" cy="5143500"/>
          </a:xfrm>
          <a:prstGeom prst="rect">
            <a:avLst/>
          </a:prstGeom>
          <a:noFill/>
          <a:ln>
            <a:noFill/>
          </a:ln>
        </p:spPr>
      </p:pic>
      <p:sp>
        <p:nvSpPr>
          <p:cNvPr id="60" name="Shape 60"/>
          <p:cNvSpPr txBox="1"/>
          <p:nvPr>
            <p:ph type="title"/>
          </p:nvPr>
        </p:nvSpPr>
        <p:spPr>
          <a:xfrm>
            <a:off x="200950" y="973850"/>
            <a:ext cx="6227100" cy="2849100"/>
          </a:xfrm>
          <a:prstGeom prst="rect">
            <a:avLst/>
          </a:prstGeom>
        </p:spPr>
        <p:txBody>
          <a:bodyPr anchorCtr="0" anchor="ctr" bIns="91425" lIns="91425" rIns="91425" wrap="square" tIns="91425">
            <a:noAutofit/>
          </a:bodyPr>
          <a:lstStyle/>
          <a:p>
            <a:pPr lvl="0">
              <a:spcBef>
                <a:spcPts val="0"/>
              </a:spcBef>
              <a:buNone/>
            </a:pPr>
            <a:r>
              <a:rPr lang="en" sz="4800">
                <a:solidFill>
                  <a:srgbClr val="FFFFFF"/>
                </a:solidFill>
                <a:latin typeface="Oswald"/>
                <a:ea typeface="Oswald"/>
                <a:cs typeface="Oswald"/>
                <a:sym typeface="Oswald"/>
              </a:rPr>
              <a:t>Online health and community indicator platforms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Shape 65"/>
          <p:cNvSpPr txBox="1"/>
          <p:nvPr>
            <p:ph type="title"/>
          </p:nvPr>
        </p:nvSpPr>
        <p:spPr>
          <a:xfrm>
            <a:off x="409150" y="368075"/>
            <a:ext cx="7688700" cy="535200"/>
          </a:xfrm>
          <a:prstGeom prst="rect">
            <a:avLst/>
          </a:prstGeom>
        </p:spPr>
        <p:txBody>
          <a:bodyPr anchorCtr="0" anchor="t" bIns="91425" lIns="91425" rIns="91425" wrap="square" tIns="91425">
            <a:noAutofit/>
          </a:bodyPr>
          <a:lstStyle/>
          <a:p>
            <a:pPr lvl="0">
              <a:spcBef>
                <a:spcPts val="0"/>
              </a:spcBef>
              <a:buNone/>
            </a:pPr>
            <a:r>
              <a:rPr lang="en"/>
              <a:t>What is an online health and community indicator platform? </a:t>
            </a:r>
          </a:p>
        </p:txBody>
      </p:sp>
      <p:sp>
        <p:nvSpPr>
          <p:cNvPr id="66" name="Shape 66"/>
          <p:cNvSpPr txBox="1"/>
          <p:nvPr>
            <p:ph idx="1" type="body"/>
          </p:nvPr>
        </p:nvSpPr>
        <p:spPr>
          <a:xfrm>
            <a:off x="311700" y="1359125"/>
            <a:ext cx="8520600" cy="3416400"/>
          </a:xfrm>
          <a:prstGeom prst="rect">
            <a:avLst/>
          </a:prstGeom>
        </p:spPr>
        <p:txBody>
          <a:bodyPr anchorCtr="0" anchor="t" bIns="91425" lIns="91425" rIns="91425" wrap="square" tIns="91425">
            <a:noAutofit/>
          </a:bodyPr>
          <a:lstStyle/>
          <a:p>
            <a:pPr indent="-330200" lvl="0" marL="457200" rtl="0">
              <a:lnSpc>
                <a:spcPct val="100000"/>
              </a:lnSpc>
              <a:spcBef>
                <a:spcPts val="0"/>
              </a:spcBef>
              <a:spcAft>
                <a:spcPts val="0"/>
              </a:spcAft>
              <a:buClr>
                <a:srgbClr val="FFFFFF"/>
              </a:buClr>
              <a:buSzPct val="100000"/>
              <a:buFont typeface="Arial"/>
            </a:pPr>
            <a:r>
              <a:rPr lang="en" sz="1600">
                <a:solidFill>
                  <a:srgbClr val="FFFFFF"/>
                </a:solidFill>
                <a:latin typeface="Arial"/>
                <a:ea typeface="Arial"/>
                <a:cs typeface="Arial"/>
                <a:sym typeface="Arial"/>
              </a:rPr>
              <a:t>Online sites that incorporate data management and data visualization</a:t>
            </a:r>
          </a:p>
          <a:p>
            <a:pPr indent="-330200" lvl="1" marL="914400" rtl="0">
              <a:lnSpc>
                <a:spcPct val="100000"/>
              </a:lnSpc>
              <a:spcBef>
                <a:spcPts val="1000"/>
              </a:spcBef>
              <a:spcAft>
                <a:spcPts val="0"/>
              </a:spcAft>
              <a:buClr>
                <a:srgbClr val="FFFFFF"/>
              </a:buClr>
              <a:buSzPct val="100000"/>
              <a:buFont typeface="Arial"/>
            </a:pPr>
            <a:r>
              <a:rPr lang="en" sz="1600">
                <a:solidFill>
                  <a:srgbClr val="FFFFFF"/>
                </a:solidFill>
                <a:latin typeface="Arial"/>
                <a:ea typeface="Arial"/>
                <a:cs typeface="Arial"/>
                <a:sym typeface="Arial"/>
              </a:rPr>
              <a:t>Data management </a:t>
            </a:r>
          </a:p>
          <a:p>
            <a:pPr indent="-330200" lvl="2" marL="1371600" rtl="0">
              <a:lnSpc>
                <a:spcPct val="100000"/>
              </a:lnSpc>
              <a:spcBef>
                <a:spcPts val="0"/>
              </a:spcBef>
              <a:spcAft>
                <a:spcPts val="0"/>
              </a:spcAft>
              <a:buClr>
                <a:srgbClr val="FFFFFF"/>
              </a:buClr>
              <a:buSzPct val="100000"/>
              <a:buFont typeface="Arial"/>
            </a:pPr>
            <a:r>
              <a:rPr lang="en" sz="1600">
                <a:solidFill>
                  <a:srgbClr val="FFFFFF"/>
                </a:solidFill>
                <a:latin typeface="Arial"/>
                <a:ea typeface="Arial"/>
                <a:cs typeface="Arial"/>
                <a:sym typeface="Arial"/>
              </a:rPr>
              <a:t>Involves the integration, measurement, analysis, and reporting of, in this case, population health based on a combination of in-depth first-party and third-party data.</a:t>
            </a:r>
          </a:p>
          <a:p>
            <a:pPr indent="-330200" lvl="1" marL="914400" rtl="0">
              <a:lnSpc>
                <a:spcPct val="100000"/>
              </a:lnSpc>
              <a:spcBef>
                <a:spcPts val="1000"/>
              </a:spcBef>
              <a:spcAft>
                <a:spcPts val="0"/>
              </a:spcAft>
              <a:buClr>
                <a:srgbClr val="FFFFFF"/>
              </a:buClr>
              <a:buSzPct val="100000"/>
              <a:buFont typeface="Arial"/>
            </a:pPr>
            <a:r>
              <a:rPr lang="en" sz="1600">
                <a:solidFill>
                  <a:srgbClr val="FFFFFF"/>
                </a:solidFill>
                <a:latin typeface="Arial"/>
                <a:ea typeface="Arial"/>
                <a:cs typeface="Arial"/>
                <a:sym typeface="Arial"/>
              </a:rPr>
              <a:t>Data visualization</a:t>
            </a:r>
          </a:p>
          <a:p>
            <a:pPr indent="-330200" lvl="2" marL="1371600" rtl="0">
              <a:lnSpc>
                <a:spcPct val="100000"/>
              </a:lnSpc>
              <a:spcBef>
                <a:spcPts val="0"/>
              </a:spcBef>
              <a:spcAft>
                <a:spcPts val="0"/>
              </a:spcAft>
              <a:buClr>
                <a:srgbClr val="FFFFFF"/>
              </a:buClr>
              <a:buSzPct val="100000"/>
              <a:buFont typeface="Arial"/>
            </a:pPr>
            <a:r>
              <a:rPr lang="en" sz="1600">
                <a:solidFill>
                  <a:srgbClr val="FFFFFF"/>
                </a:solidFill>
                <a:latin typeface="Arial"/>
                <a:ea typeface="Arial"/>
                <a:cs typeface="Arial"/>
                <a:sym typeface="Arial"/>
              </a:rPr>
              <a:t>Displaying health data in the form statistical graphics, plots and information graphics</a:t>
            </a:r>
          </a:p>
          <a:p>
            <a:pPr indent="-330200" lvl="2" marL="1371600" rtl="0">
              <a:lnSpc>
                <a:spcPct val="100000"/>
              </a:lnSpc>
              <a:spcBef>
                <a:spcPts val="0"/>
              </a:spcBef>
              <a:spcAft>
                <a:spcPts val="0"/>
              </a:spcAft>
              <a:buClr>
                <a:srgbClr val="FFFFFF"/>
              </a:buClr>
              <a:buSzPct val="100000"/>
              <a:buFont typeface="Arial"/>
            </a:pPr>
            <a:r>
              <a:rPr lang="en" sz="1600">
                <a:solidFill>
                  <a:srgbClr val="FFFFFF"/>
                </a:solidFill>
                <a:latin typeface="Arial"/>
                <a:ea typeface="Arial"/>
                <a:cs typeface="Arial"/>
                <a:sym typeface="Arial"/>
              </a:rPr>
              <a:t>Effective visualizations help users analyze and reason about data and evidence</a:t>
            </a:r>
          </a:p>
          <a:p>
            <a:pPr indent="0" lvl="0" marL="914400" rtl="0">
              <a:lnSpc>
                <a:spcPct val="100000"/>
              </a:lnSpc>
              <a:spcBef>
                <a:spcPts val="0"/>
              </a:spcBef>
              <a:spcAft>
                <a:spcPts val="0"/>
              </a:spcAft>
              <a:buNone/>
            </a:pPr>
            <a:r>
              <a:t/>
            </a:r>
            <a:endParaRPr sz="1600">
              <a:solidFill>
                <a:srgbClr val="222222"/>
              </a:solidFill>
              <a:highlight>
                <a:srgbClr val="FFFFFF"/>
              </a:highlight>
              <a:latin typeface="Arial"/>
              <a:ea typeface="Arial"/>
              <a:cs typeface="Arial"/>
              <a:sym typeface="Arial"/>
            </a:endParaRPr>
          </a:p>
          <a:p>
            <a:pPr lvl="0">
              <a:spcBef>
                <a:spcPts val="0"/>
              </a:spcBef>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0" name="Shape 70"/>
        <p:cNvGrpSpPr/>
        <p:nvPr/>
      </p:nvGrpSpPr>
      <p:grpSpPr>
        <a:xfrm>
          <a:off x="0" y="0"/>
          <a:ext cx="0" cy="0"/>
          <a:chOff x="0" y="0"/>
          <a:chExt cx="0" cy="0"/>
        </a:xfrm>
      </p:grpSpPr>
      <p:sp>
        <p:nvSpPr>
          <p:cNvPr id="71" name="Shape 71"/>
          <p:cNvSpPr txBox="1"/>
          <p:nvPr>
            <p:ph type="title"/>
          </p:nvPr>
        </p:nvSpPr>
        <p:spPr>
          <a:xfrm>
            <a:off x="82650" y="330625"/>
            <a:ext cx="8345700" cy="999300"/>
          </a:xfrm>
          <a:prstGeom prst="rect">
            <a:avLst/>
          </a:prstGeom>
        </p:spPr>
        <p:txBody>
          <a:bodyPr anchorCtr="0" anchor="t" bIns="91425" lIns="91425" rIns="91425" wrap="square" tIns="91425">
            <a:noAutofit/>
          </a:bodyPr>
          <a:lstStyle/>
          <a:p>
            <a:pPr lvl="0">
              <a:spcBef>
                <a:spcPts val="0"/>
              </a:spcBef>
              <a:buNone/>
            </a:pPr>
            <a:r>
              <a:rPr lang="en">
                <a:solidFill>
                  <a:srgbClr val="F3F3F3"/>
                </a:solidFill>
              </a:rPr>
              <a:t>What is the purpose of </a:t>
            </a:r>
            <a:r>
              <a:rPr lang="en">
                <a:solidFill>
                  <a:srgbClr val="F3F3F3"/>
                </a:solidFill>
              </a:rPr>
              <a:t>online health and community indicator platforms</a:t>
            </a:r>
            <a:r>
              <a:rPr lang="en">
                <a:solidFill>
                  <a:srgbClr val="F3F3F3"/>
                </a:solidFill>
              </a:rPr>
              <a:t>?</a:t>
            </a:r>
          </a:p>
        </p:txBody>
      </p:sp>
      <p:sp>
        <p:nvSpPr>
          <p:cNvPr id="72" name="Shape 72"/>
          <p:cNvSpPr txBox="1"/>
          <p:nvPr>
            <p:ph idx="1" type="body"/>
          </p:nvPr>
        </p:nvSpPr>
        <p:spPr>
          <a:xfrm>
            <a:off x="0" y="1374175"/>
            <a:ext cx="9144000" cy="3327000"/>
          </a:xfrm>
          <a:prstGeom prst="rect">
            <a:avLst/>
          </a:prstGeom>
        </p:spPr>
        <p:txBody>
          <a:bodyPr anchorCtr="0" anchor="t" bIns="91425" lIns="91425" rIns="91425" wrap="square" tIns="91425">
            <a:noAutofit/>
          </a:bodyPr>
          <a:lstStyle/>
          <a:p>
            <a:pPr indent="-330200" lvl="0" marL="457200" rtl="0">
              <a:spcBef>
                <a:spcPts val="0"/>
              </a:spcBef>
              <a:buClr>
                <a:srgbClr val="F3F3F3"/>
              </a:buClr>
              <a:buSzPct val="100000"/>
              <a:buFont typeface="Arial"/>
            </a:pPr>
            <a:r>
              <a:rPr lang="en" sz="1600">
                <a:solidFill>
                  <a:srgbClr val="F3F3F3"/>
                </a:solidFill>
                <a:latin typeface="Arial"/>
                <a:ea typeface="Arial"/>
                <a:cs typeface="Arial"/>
                <a:sym typeface="Arial"/>
              </a:rPr>
              <a:t>Easier access to nationally available raw data </a:t>
            </a:r>
          </a:p>
          <a:p>
            <a:pPr indent="-330200" lvl="0" marL="457200" rtl="0">
              <a:spcBef>
                <a:spcPts val="0"/>
              </a:spcBef>
              <a:buClr>
                <a:srgbClr val="F3F3F3"/>
              </a:buClr>
              <a:buSzPct val="100000"/>
              <a:buFont typeface="Arial"/>
            </a:pPr>
            <a:r>
              <a:rPr lang="en" sz="1600">
                <a:solidFill>
                  <a:srgbClr val="F3F3F3"/>
                </a:solidFill>
                <a:latin typeface="Arial"/>
                <a:ea typeface="Arial"/>
                <a:cs typeface="Arial"/>
                <a:sym typeface="Arial"/>
              </a:rPr>
              <a:t>Wider interest in making this data usable for different audiences (not simply healthcare systems) </a:t>
            </a:r>
          </a:p>
          <a:p>
            <a:pPr indent="-330200" lvl="1" marL="914400" rtl="0">
              <a:lnSpc>
                <a:spcPct val="115000"/>
              </a:lnSpc>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Each platform seeks to engage its audiences with data through maps, charts, and tables. </a:t>
            </a:r>
          </a:p>
          <a:p>
            <a:pPr indent="-330200" lvl="1" marL="914400" rtl="0">
              <a:lnSpc>
                <a:spcPct val="115000"/>
              </a:lnSpc>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These platforms offer a variety indicators on health outcomes and behaviors as well as indicators on social and economic factors, physical environment, and demographics. </a:t>
            </a:r>
          </a:p>
          <a:p>
            <a:pPr indent="-330200" lvl="1" marL="914400" rtl="0">
              <a:lnSpc>
                <a:spcPct val="115000"/>
              </a:lnSpc>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In addition to data, many of the sites offer various features and services, such as case studies, reports, policy suggestions, and technical assistance. </a:t>
            </a:r>
          </a:p>
          <a:p>
            <a:pPr indent="-330200" lvl="1" marL="914400">
              <a:lnSpc>
                <a:spcPct val="115000"/>
              </a:lnSpc>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The general motivations of these sites are similar, each one offers slightly different perspectives, indicators, tools, and frameworks to meet their intended audiences’ needs.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sp>
        <p:nvSpPr>
          <p:cNvPr id="77" name="Shape 77"/>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en"/>
              <a:t>Elements of the Platforms</a:t>
            </a:r>
          </a:p>
        </p:txBody>
      </p:sp>
      <p:sp>
        <p:nvSpPr>
          <p:cNvPr id="78" name="Shape 78"/>
          <p:cNvSpPr txBox="1"/>
          <p:nvPr>
            <p:ph idx="1" type="body"/>
          </p:nvPr>
        </p:nvSpPr>
        <p:spPr>
          <a:xfrm>
            <a:off x="460950" y="1312200"/>
            <a:ext cx="8222100" cy="2004300"/>
          </a:xfrm>
          <a:prstGeom prst="rect">
            <a:avLst/>
          </a:prstGeom>
        </p:spPr>
        <p:txBody>
          <a:bodyPr anchorCtr="0" anchor="t" bIns="91425" lIns="91425" rIns="91425" wrap="square" tIns="91425">
            <a:noAutofit/>
          </a:bodyPr>
          <a:lstStyle/>
          <a:p>
            <a:pPr indent="-381000" lvl="0" marL="457200" rtl="0">
              <a:spcBef>
                <a:spcPts val="0"/>
              </a:spcBef>
              <a:spcAft>
                <a:spcPts val="1000"/>
              </a:spcAft>
              <a:buClr>
                <a:srgbClr val="F3F3F3"/>
              </a:buClr>
              <a:buSzPct val="100000"/>
              <a:buFont typeface="Arial"/>
            </a:pPr>
            <a:r>
              <a:rPr lang="en" sz="2400">
                <a:solidFill>
                  <a:srgbClr val="F3F3F3"/>
                </a:solidFill>
                <a:latin typeface="Arial"/>
                <a:ea typeface="Arial"/>
                <a:cs typeface="Arial"/>
                <a:sym typeface="Arial"/>
              </a:rPr>
              <a:t>Data Tools</a:t>
            </a:r>
          </a:p>
          <a:p>
            <a:pPr indent="-381000" lvl="0" marL="457200" rtl="0">
              <a:spcBef>
                <a:spcPts val="0"/>
              </a:spcBef>
              <a:spcAft>
                <a:spcPts val="1000"/>
              </a:spcAft>
              <a:buClr>
                <a:srgbClr val="F3F3F3"/>
              </a:buClr>
              <a:buSzPct val="100000"/>
              <a:buFont typeface="Arial"/>
            </a:pPr>
            <a:r>
              <a:rPr lang="en" sz="2400">
                <a:solidFill>
                  <a:srgbClr val="F3F3F3"/>
                </a:solidFill>
                <a:latin typeface="Arial"/>
                <a:ea typeface="Arial"/>
                <a:cs typeface="Arial"/>
                <a:sym typeface="Arial"/>
              </a:rPr>
              <a:t>Data Content</a:t>
            </a:r>
          </a:p>
          <a:p>
            <a:pPr indent="-381000" lvl="0" marL="457200" rtl="0">
              <a:spcBef>
                <a:spcPts val="0"/>
              </a:spcBef>
              <a:spcAft>
                <a:spcPts val="1000"/>
              </a:spcAft>
              <a:buClr>
                <a:srgbClr val="F3F3F3"/>
              </a:buClr>
              <a:buSzPct val="100000"/>
              <a:buFont typeface="Arial"/>
            </a:pPr>
            <a:r>
              <a:rPr lang="en" sz="2400">
                <a:solidFill>
                  <a:srgbClr val="F3F3F3"/>
                </a:solidFill>
                <a:latin typeface="Arial"/>
                <a:ea typeface="Arial"/>
                <a:cs typeface="Arial"/>
                <a:sym typeface="Arial"/>
              </a:rPr>
              <a:t>Features &amp; Services</a:t>
            </a:r>
          </a:p>
          <a:p>
            <a:pPr indent="0" lvl="0" marL="0">
              <a:spcBef>
                <a:spcPts val="0"/>
              </a:spcBef>
              <a:spcAft>
                <a:spcPts val="1000"/>
              </a:spcAft>
              <a:buNone/>
            </a:pPr>
            <a:r>
              <a:rPr lang="en"/>
              <a:t>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Shape 83"/>
          <p:cNvSpPr txBox="1"/>
          <p:nvPr>
            <p:ph type="title"/>
          </p:nvPr>
        </p:nvSpPr>
        <p:spPr>
          <a:xfrm>
            <a:off x="188850" y="199225"/>
            <a:ext cx="7030500" cy="999300"/>
          </a:xfrm>
          <a:prstGeom prst="rect">
            <a:avLst/>
          </a:prstGeom>
        </p:spPr>
        <p:txBody>
          <a:bodyPr anchorCtr="0" anchor="t" bIns="91425" lIns="91425" rIns="91425" wrap="square" tIns="91425">
            <a:noAutofit/>
          </a:bodyPr>
          <a:lstStyle/>
          <a:p>
            <a:pPr lvl="0">
              <a:spcBef>
                <a:spcPts val="0"/>
              </a:spcBef>
              <a:buNone/>
            </a:pPr>
            <a:r>
              <a:rPr lang="en"/>
              <a:t>Data Tools:</a:t>
            </a:r>
          </a:p>
        </p:txBody>
      </p:sp>
      <p:sp>
        <p:nvSpPr>
          <p:cNvPr id="84" name="Shape 84"/>
          <p:cNvSpPr txBox="1"/>
          <p:nvPr>
            <p:ph idx="1" type="body"/>
          </p:nvPr>
        </p:nvSpPr>
        <p:spPr>
          <a:xfrm>
            <a:off x="188850" y="815275"/>
            <a:ext cx="4875300" cy="3864300"/>
          </a:xfrm>
          <a:prstGeom prst="rect">
            <a:avLst/>
          </a:prstGeom>
        </p:spPr>
        <p:txBody>
          <a:bodyPr anchorCtr="0" anchor="t" bIns="91425" lIns="91425" rIns="91425" wrap="square" tIns="91425">
            <a:noAutofit/>
          </a:bodyPr>
          <a:lstStyle/>
          <a:p>
            <a:pPr indent="-330200" lvl="0" marL="457200">
              <a:spcBef>
                <a:spcPts val="0"/>
              </a:spcBef>
              <a:buClr>
                <a:srgbClr val="F3F3F3"/>
              </a:buClr>
              <a:buSzPct val="100000"/>
              <a:buFont typeface="Arial"/>
            </a:pPr>
            <a:r>
              <a:rPr lang="en" sz="1600">
                <a:solidFill>
                  <a:srgbClr val="F3F3F3"/>
                </a:solidFill>
                <a:latin typeface="Arial"/>
                <a:ea typeface="Arial"/>
                <a:cs typeface="Arial"/>
                <a:sym typeface="Arial"/>
              </a:rPr>
              <a:t>Each site provides data tools and site’s target audience plays a role in the types and level of customizability of the tools. </a:t>
            </a:r>
          </a:p>
          <a:p>
            <a:pPr indent="-317500" lvl="1" marL="914400" rtl="0">
              <a:spcBef>
                <a:spcPts val="0"/>
              </a:spcBef>
              <a:spcAft>
                <a:spcPts val="1000"/>
              </a:spcAft>
              <a:buClr>
                <a:srgbClr val="F3F3F3"/>
              </a:buClr>
              <a:buSzPct val="100000"/>
              <a:buFont typeface="Arial"/>
            </a:pPr>
            <a:r>
              <a:rPr lang="en" sz="1400">
                <a:solidFill>
                  <a:srgbClr val="F3F3F3"/>
                </a:solidFill>
                <a:latin typeface="Arial"/>
                <a:ea typeface="Arial"/>
                <a:cs typeface="Arial"/>
                <a:sym typeface="Arial"/>
              </a:rPr>
              <a:t>Some websites guide users to predesigned data visualizations and offer minimal ability to customize views (well suited to users without technical expertise in analyzing data)</a:t>
            </a:r>
          </a:p>
          <a:p>
            <a:pPr indent="-317500" lvl="1" marL="914400" rtl="0">
              <a:spcBef>
                <a:spcPts val="0"/>
              </a:spcBef>
              <a:spcAft>
                <a:spcPts val="1000"/>
              </a:spcAft>
              <a:buClr>
                <a:srgbClr val="F3F3F3"/>
              </a:buClr>
              <a:buSzPct val="100000"/>
              <a:buFont typeface="Arial"/>
            </a:pPr>
            <a:r>
              <a:rPr lang="en" sz="1400">
                <a:solidFill>
                  <a:srgbClr val="F3F3F3"/>
                </a:solidFill>
                <a:latin typeface="Arial"/>
                <a:ea typeface="Arial"/>
                <a:cs typeface="Arial"/>
                <a:sym typeface="Arial"/>
              </a:rPr>
              <a:t> Other websites allow greater flexibility, enabling users to create custom maps, charts, and tabulations based on their needs </a:t>
            </a:r>
          </a:p>
          <a:p>
            <a:pPr indent="-317500" lvl="1" marL="914400">
              <a:spcBef>
                <a:spcPts val="0"/>
              </a:spcBef>
              <a:spcAft>
                <a:spcPts val="1000"/>
              </a:spcAft>
              <a:buClr>
                <a:srgbClr val="F3F3F3"/>
              </a:buClr>
              <a:buSzPct val="100000"/>
              <a:buFont typeface="Arial"/>
            </a:pPr>
            <a:r>
              <a:rPr lang="en" sz="1400">
                <a:solidFill>
                  <a:srgbClr val="F3F3F3"/>
                </a:solidFill>
                <a:latin typeface="Arial"/>
                <a:ea typeface="Arial"/>
                <a:cs typeface="Arial"/>
                <a:sym typeface="Arial"/>
              </a:rPr>
              <a:t>Most site have a mapping tool, interactive charts and graphs, and a web application for examining trend data</a:t>
            </a:r>
          </a:p>
        </p:txBody>
      </p:sp>
      <p:pic>
        <p:nvPicPr>
          <p:cNvPr id="85" name="Shape 85"/>
          <p:cNvPicPr preferRelativeResize="0"/>
          <p:nvPr/>
        </p:nvPicPr>
        <p:blipFill>
          <a:blip r:embed="rId3">
            <a:alphaModFix/>
          </a:blip>
          <a:stretch>
            <a:fillRect/>
          </a:stretch>
        </p:blipFill>
        <p:spPr>
          <a:xfrm>
            <a:off x="5064150" y="877275"/>
            <a:ext cx="3817425" cy="2739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Shape 90"/>
          <p:cNvSpPr txBox="1"/>
          <p:nvPr>
            <p:ph type="title"/>
          </p:nvPr>
        </p:nvSpPr>
        <p:spPr>
          <a:xfrm>
            <a:off x="93000" y="445025"/>
            <a:ext cx="8739300" cy="572700"/>
          </a:xfrm>
          <a:prstGeom prst="rect">
            <a:avLst/>
          </a:prstGeom>
        </p:spPr>
        <p:txBody>
          <a:bodyPr anchorCtr="0" anchor="t" bIns="91425" lIns="91425" rIns="91425" wrap="square" tIns="91425">
            <a:noAutofit/>
          </a:bodyPr>
          <a:lstStyle/>
          <a:p>
            <a:pPr lvl="0">
              <a:spcBef>
                <a:spcPts val="0"/>
              </a:spcBef>
              <a:buNone/>
            </a:pPr>
            <a:r>
              <a:rPr lang="en"/>
              <a:t>Data Content: </a:t>
            </a:r>
          </a:p>
        </p:txBody>
      </p:sp>
      <p:sp>
        <p:nvSpPr>
          <p:cNvPr id="91" name="Shape 91"/>
          <p:cNvSpPr txBox="1"/>
          <p:nvPr>
            <p:ph idx="1" type="body"/>
          </p:nvPr>
        </p:nvSpPr>
        <p:spPr>
          <a:xfrm>
            <a:off x="93000" y="1017725"/>
            <a:ext cx="5558700" cy="3817200"/>
          </a:xfrm>
          <a:prstGeom prst="rect">
            <a:avLst/>
          </a:prstGeom>
        </p:spPr>
        <p:txBody>
          <a:bodyPr anchorCtr="0" anchor="t" bIns="91425" lIns="91425" rIns="91425" wrap="square" tIns="91425">
            <a:noAutofit/>
          </a:bodyPr>
          <a:lstStyle/>
          <a:p>
            <a:pPr indent="-330200" lvl="0" marL="457200" rtl="0">
              <a:spcBef>
                <a:spcPts val="0"/>
              </a:spcBef>
              <a:buClr>
                <a:srgbClr val="F3F3F3"/>
              </a:buClr>
              <a:buSzPct val="100000"/>
              <a:buFont typeface="Arial"/>
            </a:pPr>
            <a:r>
              <a:rPr lang="en" sz="1600">
                <a:solidFill>
                  <a:srgbClr val="F3F3F3"/>
                </a:solidFill>
                <a:latin typeface="Arial"/>
                <a:ea typeface="Arial"/>
                <a:cs typeface="Arial"/>
                <a:sym typeface="Arial"/>
              </a:rPr>
              <a:t>The data content of these platforms varies in terms of </a:t>
            </a:r>
            <a:r>
              <a:rPr lang="en" sz="1600">
                <a:solidFill>
                  <a:srgbClr val="F3F3F3"/>
                </a:solidFill>
                <a:latin typeface="Arial"/>
                <a:ea typeface="Arial"/>
                <a:cs typeface="Arial"/>
                <a:sym typeface="Arial"/>
              </a:rPr>
              <a:t>indicators, ways of organizing them, and geographies for their data. </a:t>
            </a:r>
          </a:p>
          <a:p>
            <a:pPr indent="-317500" lvl="1" marL="914400" rtl="0">
              <a:spcBef>
                <a:spcPts val="0"/>
              </a:spcBef>
              <a:spcAft>
                <a:spcPts val="1000"/>
              </a:spcAft>
              <a:buClr>
                <a:srgbClr val="F3F3F3"/>
              </a:buClr>
              <a:buFont typeface="Arial"/>
            </a:pPr>
            <a:r>
              <a:rPr lang="en">
                <a:solidFill>
                  <a:srgbClr val="F3F3F3"/>
                </a:solidFill>
                <a:latin typeface="Arial"/>
                <a:ea typeface="Arial"/>
                <a:cs typeface="Arial"/>
                <a:sym typeface="Arial"/>
              </a:rPr>
              <a:t>Some websites included indicators that could be broken down by various subpopulations, like race/ethnicity, age, sex, nativity, and household composition; others did not.</a:t>
            </a:r>
          </a:p>
          <a:p>
            <a:pPr indent="-317500" lvl="1" marL="914400" rtl="0">
              <a:spcBef>
                <a:spcPts val="0"/>
              </a:spcBef>
              <a:spcAft>
                <a:spcPts val="1000"/>
              </a:spcAft>
              <a:buClr>
                <a:srgbClr val="F3F3F3"/>
              </a:buClr>
              <a:buFont typeface="Arial"/>
            </a:pPr>
            <a:r>
              <a:rPr lang="en">
                <a:solidFill>
                  <a:srgbClr val="F3F3F3"/>
                </a:solidFill>
                <a:latin typeface="Arial"/>
                <a:ea typeface="Arial"/>
                <a:cs typeface="Arial"/>
                <a:sym typeface="Arial"/>
              </a:rPr>
              <a:t>The primary geographies for each website varied, but almost all focused on data below the state level.</a:t>
            </a:r>
          </a:p>
          <a:p>
            <a:pPr indent="-342900" lvl="0" marL="457200" rtl="0">
              <a:spcBef>
                <a:spcPts val="0"/>
              </a:spcBef>
              <a:spcAft>
                <a:spcPts val="1000"/>
              </a:spcAft>
              <a:buClr>
                <a:srgbClr val="F3F3F3"/>
              </a:buClr>
              <a:buFont typeface="Arial"/>
            </a:pPr>
            <a:r>
              <a:rPr lang="en" sz="1600">
                <a:solidFill>
                  <a:srgbClr val="F3F3F3"/>
                </a:solidFill>
                <a:latin typeface="Arial"/>
                <a:ea typeface="Arial"/>
                <a:cs typeface="Arial"/>
                <a:sym typeface="Arial"/>
              </a:rPr>
              <a:t>Each platform has indicators generally that general fall into the categories of  (1) health outcomes, (2) health behaviors, (3) clinical care, (4) social and economic, (5) physical environment, and (6) demographics.</a:t>
            </a:r>
            <a:r>
              <a:rPr lang="en">
                <a:solidFill>
                  <a:srgbClr val="F3F3F3"/>
                </a:solidFill>
                <a:latin typeface="Arial"/>
                <a:ea typeface="Arial"/>
                <a:cs typeface="Arial"/>
                <a:sym typeface="Arial"/>
              </a:rPr>
              <a:t> </a:t>
            </a:r>
          </a:p>
        </p:txBody>
      </p:sp>
      <p:pic>
        <p:nvPicPr>
          <p:cNvPr id="92" name="Shape 92"/>
          <p:cNvPicPr preferRelativeResize="0"/>
          <p:nvPr/>
        </p:nvPicPr>
        <p:blipFill>
          <a:blip r:embed="rId3">
            <a:alphaModFix/>
          </a:blip>
          <a:stretch>
            <a:fillRect/>
          </a:stretch>
        </p:blipFill>
        <p:spPr>
          <a:xfrm>
            <a:off x="5919410" y="1193013"/>
            <a:ext cx="2974890" cy="37361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Shape 97"/>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en"/>
              <a:t>Features &amp; Services</a:t>
            </a:r>
          </a:p>
        </p:txBody>
      </p:sp>
      <p:sp>
        <p:nvSpPr>
          <p:cNvPr id="98" name="Shape 98"/>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indent="-330200" lvl="0" marL="4572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Offer users additional ways ask questions; connect with the data through policy interventions, blog posts, and case studies; and get in-depth help through professional and technical services. </a:t>
            </a:r>
          </a:p>
          <a:p>
            <a:pPr indent="-330200" lvl="0" marL="4572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The features and services offered by websites can be the difference between users gathering data and information to educate themselves and users acting on the information they’ve learned. </a:t>
            </a:r>
          </a:p>
          <a:p>
            <a:pPr indent="-330200" lvl="0" marL="45720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Most sites have instructional information for users, supplemental materials, and technical assistance.</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Shape 103"/>
          <p:cNvSpPr txBox="1"/>
          <p:nvPr>
            <p:ph type="title"/>
          </p:nvPr>
        </p:nvSpPr>
        <p:spPr>
          <a:xfrm>
            <a:off x="311700" y="145375"/>
            <a:ext cx="8520600" cy="572700"/>
          </a:xfrm>
          <a:prstGeom prst="rect">
            <a:avLst/>
          </a:prstGeom>
        </p:spPr>
        <p:txBody>
          <a:bodyPr anchorCtr="0" anchor="t" bIns="91425" lIns="91425" rIns="91425" wrap="square" tIns="91425">
            <a:noAutofit/>
          </a:bodyPr>
          <a:lstStyle/>
          <a:p>
            <a:pPr lvl="0">
              <a:spcBef>
                <a:spcPts val="0"/>
              </a:spcBef>
              <a:buNone/>
            </a:pPr>
            <a:r>
              <a:rPr lang="en"/>
              <a:t>Example:</a:t>
            </a:r>
          </a:p>
        </p:txBody>
      </p:sp>
      <p:sp>
        <p:nvSpPr>
          <p:cNvPr id="104" name="Shape 104"/>
          <p:cNvSpPr txBox="1"/>
          <p:nvPr>
            <p:ph idx="1" type="body"/>
          </p:nvPr>
        </p:nvSpPr>
        <p:spPr>
          <a:xfrm>
            <a:off x="311700" y="718075"/>
            <a:ext cx="8520600" cy="4029600"/>
          </a:xfrm>
          <a:prstGeom prst="rect">
            <a:avLst/>
          </a:prstGeom>
        </p:spPr>
        <p:txBody>
          <a:bodyPr anchorCtr="0" anchor="t" bIns="91425" lIns="91425" rIns="91425" wrap="square" tIns="91425">
            <a:noAutofit/>
          </a:bodyPr>
          <a:lstStyle/>
          <a:p>
            <a:pPr indent="-330200" lvl="0" marL="457200" rtl="0">
              <a:spcBef>
                <a:spcPts val="0"/>
              </a:spcBef>
              <a:buClr>
                <a:srgbClr val="F3F3F3"/>
              </a:buClr>
              <a:buSzPct val="100000"/>
              <a:buFont typeface="Arial"/>
            </a:pPr>
            <a:r>
              <a:rPr b="1" lang="en" sz="1600">
                <a:solidFill>
                  <a:srgbClr val="F3F3F3"/>
                </a:solidFill>
                <a:latin typeface="Arial"/>
                <a:ea typeface="Arial"/>
                <a:cs typeface="Arial"/>
                <a:sym typeface="Arial"/>
              </a:rPr>
              <a:t>County Health Rankings &amp; Roadmaps (CHR&amp;R): </a:t>
            </a:r>
          </a:p>
          <a:p>
            <a:pPr indent="-330200" lvl="1" marL="9144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Offers a variety of county level data, tools, features and services for local community stakeholders and leaders. </a:t>
            </a:r>
          </a:p>
          <a:p>
            <a:pPr indent="-330200" lvl="1" marL="9144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CHR&amp;R is used throughout the public health field and outside of traditional health sectors. </a:t>
            </a:r>
          </a:p>
          <a:p>
            <a:pPr indent="-330200" lvl="1" marL="9144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CHR&amp;R's County Health Rankings informs communities on their health status and the broad range of factors that influence length and quality of life. </a:t>
            </a:r>
          </a:p>
          <a:p>
            <a:pPr indent="-330200" lvl="1" marL="9144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CHR&amp;R provides evidence-based interventions and other tools for communities to better understand and utilize the Rankings data to improve health outcomes and the opportunities to be healthy. </a:t>
            </a:r>
          </a:p>
          <a:p>
            <a:pPr indent="-330200" lvl="1" marL="9144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CHR&amp;R also provides coaching services for local communities on their health improvement journey. </a:t>
            </a:r>
          </a:p>
          <a:p>
            <a:pPr indent="-330200" lvl="1" marL="914400" rtl="0">
              <a:spcBef>
                <a:spcPts val="0"/>
              </a:spcBef>
              <a:spcAft>
                <a:spcPts val="1000"/>
              </a:spcAft>
              <a:buClr>
                <a:srgbClr val="F3F3F3"/>
              </a:buClr>
              <a:buSzPct val="100000"/>
              <a:buFont typeface="Arial"/>
            </a:pPr>
            <a:r>
              <a:rPr lang="en" sz="1600">
                <a:solidFill>
                  <a:srgbClr val="F3F3F3"/>
                </a:solidFill>
                <a:latin typeface="Arial"/>
                <a:ea typeface="Arial"/>
                <a:cs typeface="Arial"/>
                <a:sym typeface="Arial"/>
              </a:rPr>
              <a:t>Web link: </a:t>
            </a:r>
            <a:r>
              <a:rPr lang="en" sz="1600" u="sng">
                <a:solidFill>
                  <a:schemeClr val="hlink"/>
                </a:solidFill>
                <a:latin typeface="Arial"/>
                <a:ea typeface="Arial"/>
                <a:cs typeface="Arial"/>
                <a:sym typeface="Arial"/>
                <a:hlinkClick r:id="rId3"/>
              </a:rPr>
              <a:t>http://www.countyhealthrankings.org/</a:t>
            </a:r>
            <a:r>
              <a:rPr lang="en" sz="1600">
                <a:solidFill>
                  <a:srgbClr val="F3F3F3"/>
                </a:solidFill>
                <a:latin typeface="Arial"/>
                <a:ea typeface="Arial"/>
                <a:cs typeface="Arial"/>
                <a:sym typeface="Arial"/>
              </a:rPr>
              <a:t>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Shape 109"/>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en"/>
              <a:t>Central Susquehanna Valley Community Platform</a:t>
            </a:r>
          </a:p>
        </p:txBody>
      </p:sp>
      <p:sp>
        <p:nvSpPr>
          <p:cNvPr id="110" name="Shape 110"/>
          <p:cNvSpPr txBox="1"/>
          <p:nvPr>
            <p:ph idx="1" type="body"/>
          </p:nvPr>
        </p:nvSpPr>
        <p:spPr>
          <a:xfrm>
            <a:off x="311700" y="1152475"/>
            <a:ext cx="8520600" cy="2463900"/>
          </a:xfrm>
          <a:prstGeom prst="rect">
            <a:avLst/>
          </a:prstGeom>
        </p:spPr>
        <p:txBody>
          <a:bodyPr anchorCtr="0" anchor="t" bIns="91425" lIns="91425" rIns="91425" wrap="square" tIns="91425">
            <a:noAutofit/>
          </a:bodyPr>
          <a:lstStyle/>
          <a:p>
            <a:pPr indent="-342900" lvl="0" marL="457200" rtl="0">
              <a:spcBef>
                <a:spcPts val="0"/>
              </a:spcBef>
              <a:spcAft>
                <a:spcPts val="1000"/>
              </a:spcAft>
              <a:buClr>
                <a:srgbClr val="F3F3F3"/>
              </a:buClr>
              <a:buFont typeface="Arial"/>
            </a:pPr>
            <a:r>
              <a:rPr lang="en">
                <a:solidFill>
                  <a:srgbClr val="F3F3F3"/>
                </a:solidFill>
                <a:latin typeface="Arial"/>
                <a:ea typeface="Arial"/>
                <a:cs typeface="Arial"/>
                <a:sym typeface="Arial"/>
              </a:rPr>
              <a:t>An approach that goes beyond the boundaries of health data</a:t>
            </a:r>
          </a:p>
          <a:p>
            <a:pPr indent="-342900" lvl="1" marL="914400" rtl="0">
              <a:spcBef>
                <a:spcPts val="0"/>
              </a:spcBef>
              <a:spcAft>
                <a:spcPts val="1000"/>
              </a:spcAft>
              <a:buClr>
                <a:srgbClr val="F3F3F3"/>
              </a:buClr>
              <a:buSzPct val="100000"/>
              <a:buFont typeface="Arial"/>
            </a:pPr>
            <a:r>
              <a:rPr lang="en" sz="1800">
                <a:solidFill>
                  <a:srgbClr val="F3F3F3"/>
                </a:solidFill>
                <a:latin typeface="Arial"/>
                <a:ea typeface="Arial"/>
                <a:cs typeface="Arial"/>
                <a:sym typeface="Arial"/>
              </a:rPr>
              <a:t>Focus on:</a:t>
            </a:r>
          </a:p>
          <a:p>
            <a:pPr indent="-342900" lvl="2" marL="1371600" rtl="0">
              <a:spcBef>
                <a:spcPts val="0"/>
              </a:spcBef>
              <a:spcAft>
                <a:spcPts val="1000"/>
              </a:spcAft>
              <a:buClr>
                <a:srgbClr val="F3F3F3"/>
              </a:buClr>
              <a:buSzPct val="100000"/>
              <a:buFont typeface="Arial"/>
            </a:pPr>
            <a:r>
              <a:rPr lang="en" sz="1800">
                <a:solidFill>
                  <a:srgbClr val="F3F3F3"/>
                </a:solidFill>
                <a:latin typeface="Arial"/>
                <a:ea typeface="Arial"/>
                <a:cs typeface="Arial"/>
                <a:sym typeface="Arial"/>
              </a:rPr>
              <a:t>Social marketing</a:t>
            </a:r>
          </a:p>
          <a:p>
            <a:pPr indent="-342900" lvl="2" marL="1371600" rtl="0">
              <a:spcBef>
                <a:spcPts val="0"/>
              </a:spcBef>
              <a:spcAft>
                <a:spcPts val="1000"/>
              </a:spcAft>
              <a:buClr>
                <a:srgbClr val="F3F3F3"/>
              </a:buClr>
              <a:buSzPct val="100000"/>
              <a:buFont typeface="Arial"/>
            </a:pPr>
            <a:r>
              <a:rPr lang="en" sz="1800">
                <a:solidFill>
                  <a:srgbClr val="F3F3F3"/>
                </a:solidFill>
                <a:latin typeface="Arial"/>
                <a:ea typeface="Arial"/>
                <a:cs typeface="Arial"/>
                <a:sym typeface="Arial"/>
              </a:rPr>
              <a:t>Communication and dissemination of reports on community need</a:t>
            </a:r>
          </a:p>
          <a:p>
            <a:pPr indent="-342900" lvl="2" marL="1371600" rtl="0">
              <a:spcBef>
                <a:spcPts val="0"/>
              </a:spcBef>
              <a:spcAft>
                <a:spcPts val="1000"/>
              </a:spcAft>
              <a:buClr>
                <a:srgbClr val="F3F3F3"/>
              </a:buClr>
              <a:buSzPct val="100000"/>
              <a:buFont typeface="Arial"/>
            </a:pPr>
            <a:r>
              <a:rPr lang="en" sz="1800">
                <a:solidFill>
                  <a:srgbClr val="F3F3F3"/>
                </a:solidFill>
                <a:latin typeface="Arial"/>
                <a:ea typeface="Arial"/>
                <a:cs typeface="Arial"/>
                <a:sym typeface="Arial"/>
              </a:rPr>
              <a:t>Collaborative function</a:t>
            </a:r>
          </a:p>
          <a:p>
            <a:pPr indent="-342900" lvl="2" marL="1371600" rtl="0">
              <a:spcBef>
                <a:spcPts val="0"/>
              </a:spcBef>
              <a:spcAft>
                <a:spcPts val="1000"/>
              </a:spcAft>
              <a:buClr>
                <a:srgbClr val="F3F3F3"/>
              </a:buClr>
              <a:buSzPct val="100000"/>
              <a:buFont typeface="Arial"/>
            </a:pPr>
            <a:r>
              <a:rPr lang="en" sz="1800">
                <a:solidFill>
                  <a:srgbClr val="F3F3F3"/>
                </a:solidFill>
                <a:latin typeface="Arial"/>
                <a:ea typeface="Arial"/>
                <a:cs typeface="Arial"/>
                <a:sym typeface="Arial"/>
              </a:rPr>
              <a:t>Data hub for social as well as health service organizations</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