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57" r:id="rId5"/>
    <p:sldId id="258" r:id="rId6"/>
    <p:sldId id="259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97036-4C45-4CDA-9D55-FD3378398C19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C5105-99B2-4EE0-9D41-7D476258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8B2A-0CEC-4748-803F-35687437F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F4A1-5B13-46C6-B59C-BF566FE5D3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C5105-99B2-4EE0-9D41-7D476258B31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AB71-9E55-45F8-AE33-C0D96723A157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C0DB-1880-40C8-908A-161D74ABA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E4631C"/>
                </a:solidFill>
              </a:rPr>
              <a:t>Monthly Meeting</a:t>
            </a:r>
          </a:p>
          <a:p>
            <a:pPr algn="r"/>
            <a:r>
              <a:rPr lang="en-US" smtClean="0">
                <a:solidFill>
                  <a:srgbClr val="E4631C"/>
                </a:solidFill>
              </a:rPr>
              <a:t>May 21, </a:t>
            </a:r>
            <a:r>
              <a:rPr lang="en-US" dirty="0" smtClean="0">
                <a:solidFill>
                  <a:srgbClr val="E4631C"/>
                </a:solidFill>
              </a:rPr>
              <a:t>2012</a:t>
            </a:r>
            <a:endParaRPr lang="en-US" dirty="0">
              <a:solidFill>
                <a:srgbClr val="E4631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1442" t="36111" r="13141" b="38248"/>
          <a:stretch>
            <a:fillRect/>
          </a:stretch>
        </p:blipFill>
        <p:spPr bwMode="auto">
          <a:xfrm>
            <a:off x="3581400" y="762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Introductions</a:t>
            </a:r>
            <a:endParaRPr lang="en-US" dirty="0" smtClean="0"/>
          </a:p>
          <a:p>
            <a:pPr lvl="0"/>
            <a:r>
              <a:rPr lang="en-US" b="1" dirty="0" smtClean="0"/>
              <a:t>Developing Platform/Technologies</a:t>
            </a:r>
            <a:endParaRPr lang="en-US" dirty="0" smtClean="0"/>
          </a:p>
          <a:p>
            <a:pPr lvl="1"/>
            <a:r>
              <a:rPr lang="en-US" dirty="0" smtClean="0"/>
              <a:t>Why create a platform focused on neighborhoods?</a:t>
            </a:r>
          </a:p>
          <a:p>
            <a:pPr lvl="0"/>
            <a:r>
              <a:rPr lang="en-US" b="1" dirty="0" smtClean="0"/>
              <a:t>Developing Datasets</a:t>
            </a:r>
            <a:endParaRPr lang="en-US" dirty="0" smtClean="0"/>
          </a:p>
          <a:p>
            <a:pPr lvl="1"/>
            <a:r>
              <a:rPr lang="en-US" dirty="0" smtClean="0"/>
              <a:t>Natural Environment:  </a:t>
            </a:r>
          </a:p>
          <a:p>
            <a:pPr lvl="2"/>
            <a:r>
              <a:rPr lang="en-US" dirty="0" smtClean="0"/>
              <a:t>Sarasota County Green Map / Open Green Map</a:t>
            </a:r>
          </a:p>
          <a:p>
            <a:pPr lvl="2"/>
            <a:r>
              <a:rPr lang="en-US" dirty="0" smtClean="0"/>
              <a:t> Impervious Surface &amp; Watershed Well-Being</a:t>
            </a:r>
          </a:p>
          <a:p>
            <a:pPr lvl="0"/>
            <a:r>
              <a:rPr lang="en-US" b="1" dirty="0" smtClean="0"/>
              <a:t>Clarifying Quality of Life </a:t>
            </a:r>
            <a:r>
              <a:rPr lang="en-US" b="1" dirty="0" smtClean="0"/>
              <a:t>Indicators</a:t>
            </a:r>
            <a:endParaRPr lang="en-US" dirty="0" smtClean="0"/>
          </a:p>
          <a:p>
            <a:pPr lvl="1"/>
            <a:r>
              <a:rPr lang="en-US" dirty="0" smtClean="0"/>
              <a:t>Which affect life in neighborhoods, and which variables are neighbors likely to affect?</a:t>
            </a:r>
          </a:p>
          <a:p>
            <a:pPr lvl="0"/>
            <a:r>
              <a:rPr lang="en-US" b="1" dirty="0" smtClean="0"/>
              <a:t>Reflection &amp; Decision-Making</a:t>
            </a:r>
          </a:p>
          <a:p>
            <a:pPr lvl="1"/>
            <a:r>
              <a:rPr lang="en-US" dirty="0" smtClean="0"/>
              <a:t>How is reflection on community data informing resident-led efforts?</a:t>
            </a:r>
          </a:p>
          <a:p>
            <a:pPr lvl="0"/>
            <a:r>
              <a:rPr lang="en-US" b="1" dirty="0" smtClean="0"/>
              <a:t>Announcements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4071" t="37821" r="10897" b="18162"/>
          <a:stretch>
            <a:fillRect/>
          </a:stretch>
        </p:blipFill>
        <p:spPr bwMode="auto">
          <a:xfrm>
            <a:off x="6019800" y="533400"/>
            <a:ext cx="2676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297"/>
            <a:ext cx="9144000" cy="627768"/>
          </a:xfrm>
        </p:spPr>
        <p:txBody>
          <a:bodyPr>
            <a:noAutofit/>
          </a:bodyPr>
          <a:lstStyle/>
          <a:p>
            <a:r>
              <a:rPr lang="en-US" sz="3900" dirty="0" smtClean="0"/>
              <a:t>Developing a Community Data Platform</a:t>
            </a:r>
            <a:endParaRPr lang="en-US" sz="3900" dirty="0"/>
          </a:p>
        </p:txBody>
      </p:sp>
      <p:sp>
        <p:nvSpPr>
          <p:cNvPr id="5" name="Pie 4"/>
          <p:cNvSpPr/>
          <p:nvPr/>
        </p:nvSpPr>
        <p:spPr>
          <a:xfrm>
            <a:off x="2218938" y="1722712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200000">
            <a:off x="2240979" y="1700672"/>
            <a:ext cx="4262699" cy="4306780"/>
          </a:xfrm>
          <a:prstGeom prst="pie">
            <a:avLst>
              <a:gd name="adj1" fmla="val 10764920"/>
              <a:gd name="adj2" fmla="val 16151452"/>
            </a:avLst>
          </a:prstGeom>
          <a:solidFill>
            <a:schemeClr val="tx2">
              <a:lumMod val="75000"/>
            </a:schemeClr>
          </a:solidFill>
          <a:ln>
            <a:solidFill>
              <a:srgbClr val="528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5400000">
            <a:off x="2196897" y="1700673"/>
            <a:ext cx="4262699" cy="4306780"/>
          </a:xfrm>
          <a:prstGeom prst="pie">
            <a:avLst>
              <a:gd name="adj1" fmla="val 10764920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0800000">
            <a:off x="2218938" y="1678633"/>
            <a:ext cx="4262699" cy="4306780"/>
          </a:xfrm>
          <a:prstGeom prst="pie">
            <a:avLst>
              <a:gd name="adj1" fmla="val 10906179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70719" y="1503771"/>
            <a:ext cx="2388925" cy="2359629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344996" y="1722712"/>
            <a:ext cx="2545394" cy="2155336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23" y="2175289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In-person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Convenings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938" y="799383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Online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Gathering of Perspectives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5366" y="2821620"/>
            <a:ext cx="2359629" cy="105642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350" y="3022047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2.0 Sessions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9613" y="2175289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(Other)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927973" y="2465788"/>
            <a:ext cx="2829280" cy="1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44996" y="3878036"/>
            <a:ext cx="2954146" cy="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842065" y="5168928"/>
            <a:ext cx="3003481" cy="2383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1435" y="3880432"/>
            <a:ext cx="2943563" cy="158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3492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Quality of Life Indicators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4998" y="2468049"/>
            <a:ext cx="1751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Datasets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Stewards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342614" y="3878034"/>
            <a:ext cx="2378144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2612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Platform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Technologies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985366" y="3878034"/>
            <a:ext cx="2357246" cy="210737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30131" y="842791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Stewards Group Meetings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0758" y="2359955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1:1 with Data Stewards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20758" y="4320241"/>
            <a:ext cx="175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Online Community Platform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4998" y="5980836"/>
            <a:ext cx="25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Synching with other local resources /  technologies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98455" y="4135575"/>
            <a:ext cx="1946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Reflection for </a:t>
            </a:r>
          </a:p>
          <a:p>
            <a:pPr algn="ctr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432" y="4504907"/>
            <a:ext cx="17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Residents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5366" y="5980836"/>
            <a:ext cx="175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Institutions / Sectors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Zip Codes (in Relation to Neighborhoods)</a:t>
            </a:r>
            <a:endParaRPr lang="en-US" dirty="0"/>
          </a:p>
        </p:txBody>
      </p:sp>
      <p:pic>
        <p:nvPicPr>
          <p:cNvPr id="4" name="Content Placeholder 3" descr="Zipcodes_nbh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Census Tract 2010 Boundaries in Relation to Neighborhoods</a:t>
            </a:r>
            <a:endParaRPr lang="en-US" dirty="0"/>
          </a:p>
        </p:txBody>
      </p:sp>
      <p:pic>
        <p:nvPicPr>
          <p:cNvPr id="4" name="Content Placeholder 3" descr="Tracts_Nbh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Census Block Group Boundaries in Relation to Neighborhoods</a:t>
            </a:r>
            <a:endParaRPr lang="en-US" dirty="0"/>
          </a:p>
        </p:txBody>
      </p:sp>
      <p:pic>
        <p:nvPicPr>
          <p:cNvPr id="4" name="Content Placeholder 3" descr="BGs_Nbh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School Attendance Zones in Relation </a:t>
            </a:r>
            <a:r>
              <a:rPr lang="en-US" smtClean="0"/>
              <a:t>to Neighborhoods</a:t>
            </a:r>
            <a:endParaRPr lang="en-US"/>
          </a:p>
        </p:txBody>
      </p:sp>
      <p:pic>
        <p:nvPicPr>
          <p:cNvPr id="4" name="Content Placeholder 3" descr="SAZs_Nbh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435" y="1600200"/>
            <a:ext cx="585712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807" r="1053" b="4561"/>
          <a:stretch>
            <a:fillRect/>
          </a:stretch>
        </p:blipFill>
        <p:spPr bwMode="auto">
          <a:xfrm>
            <a:off x="914400" y="13716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Atlas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867" r="1075" b="5376"/>
          <a:stretch>
            <a:fillRect/>
          </a:stretch>
        </p:blipFill>
        <p:spPr bwMode="auto">
          <a:xfrm>
            <a:off x="914400" y="12954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169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Agenda</vt:lpstr>
      <vt:lpstr>Developing a Community Data Platform</vt:lpstr>
      <vt:lpstr>Zip Codes (in Relation to Neighborhoods)</vt:lpstr>
      <vt:lpstr>Census Tract 2010 Boundaries in Relation to Neighborhoods</vt:lpstr>
      <vt:lpstr>Census Block Group Boundaries in Relation to Neighborhoods</vt:lpstr>
      <vt:lpstr>Elementary School Attendance Zones in Relation to Neighborhoods</vt:lpstr>
      <vt:lpstr>Green Map</vt:lpstr>
      <vt:lpstr>Water Atlas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cmcgue</dc:creator>
  <cp:lastModifiedBy>apinto</cp:lastModifiedBy>
  <cp:revision>5</cp:revision>
  <dcterms:created xsi:type="dcterms:W3CDTF">2012-05-21T12:55:23Z</dcterms:created>
  <dcterms:modified xsi:type="dcterms:W3CDTF">2012-07-24T18:40:45Z</dcterms:modified>
</cp:coreProperties>
</file>