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86" r:id="rId11"/>
    <p:sldId id="288" r:id="rId12"/>
    <p:sldId id="289" r:id="rId13"/>
    <p:sldId id="290" r:id="rId14"/>
    <p:sldId id="291" r:id="rId15"/>
    <p:sldId id="292" r:id="rId16"/>
    <p:sldId id="272" r:id="rId17"/>
    <p:sldId id="273" r:id="rId18"/>
    <p:sldId id="274" r:id="rId19"/>
    <p:sldId id="278" r:id="rId20"/>
    <p:sldId id="285" r:id="rId21"/>
    <p:sldId id="276" r:id="rId22"/>
    <p:sldId id="284" r:id="rId23"/>
    <p:sldId id="279" r:id="rId24"/>
    <p:sldId id="281" r:id="rId25"/>
    <p:sldId id="282" r:id="rId26"/>
    <p:sldId id="283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31C"/>
    <a:srgbClr val="DD5D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75D66-1C24-46EE-960B-82D6994F7F8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8B2A-0CEC-4748-803F-35687437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F4A1-5B13-46C6-B59C-BF566FE5D3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E4631C"/>
                </a:solidFill>
              </a:rPr>
              <a:t>Monthly Meeting</a:t>
            </a:r>
          </a:p>
          <a:p>
            <a:pPr algn="r"/>
            <a:r>
              <a:rPr lang="en-US" dirty="0" smtClean="0">
                <a:solidFill>
                  <a:srgbClr val="E4631C"/>
                </a:solidFill>
              </a:rPr>
              <a:t>June 25, 2012</a:t>
            </a:r>
            <a:endParaRPr lang="en-US" dirty="0">
              <a:solidFill>
                <a:srgbClr val="E4631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1442" t="36111" r="13141" b="38248"/>
          <a:stretch>
            <a:fillRect/>
          </a:stretch>
        </p:blipFill>
        <p:spPr bwMode="auto">
          <a:xfrm>
            <a:off x="3581400" y="762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49530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Social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	-School Attendance</a:t>
            </a:r>
          </a:p>
          <a:p>
            <a:r>
              <a:rPr lang="en-US" dirty="0" smtClean="0"/>
              <a:t>	-3rd Grade Reading Achievement </a:t>
            </a:r>
          </a:p>
          <a:p>
            <a:r>
              <a:rPr lang="en-US" dirty="0" smtClean="0"/>
              <a:t>	-10</a:t>
            </a:r>
            <a:r>
              <a:rPr lang="en-US" baseline="30000" dirty="0" smtClean="0"/>
              <a:t>th</a:t>
            </a:r>
            <a:r>
              <a:rPr lang="en-US" dirty="0" smtClean="0"/>
              <a:t> Grade Reading Achievement </a:t>
            </a:r>
          </a:p>
          <a:p>
            <a:r>
              <a:rPr lang="en-US" dirty="0" smtClean="0"/>
              <a:t>	-High School Graduation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Civic Involvement</a:t>
            </a:r>
          </a:p>
          <a:p>
            <a:r>
              <a:rPr lang="en-US" dirty="0" smtClean="0"/>
              <a:t>	-Registered Voters</a:t>
            </a:r>
          </a:p>
          <a:p>
            <a:r>
              <a:rPr lang="en-US" dirty="0" smtClean="0"/>
              <a:t>	-Age of Registered Voters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4953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Health</a:t>
            </a:r>
          </a:p>
          <a:p>
            <a:r>
              <a:rPr lang="en-US" dirty="0" smtClean="0"/>
              <a:t>	Low Birth Weight</a:t>
            </a:r>
          </a:p>
          <a:p>
            <a:r>
              <a:rPr lang="en-US" dirty="0" smtClean="0"/>
              <a:t>	Infant Mortality</a:t>
            </a:r>
          </a:p>
          <a:p>
            <a:r>
              <a:rPr lang="en-US" dirty="0" smtClean="0"/>
              <a:t>	Other?</a:t>
            </a:r>
          </a:p>
          <a:p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4953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Economy</a:t>
            </a:r>
          </a:p>
          <a:p>
            <a:r>
              <a:rPr lang="en-US" dirty="0" smtClean="0"/>
              <a:t>	-Percent Unemployed</a:t>
            </a:r>
          </a:p>
          <a:p>
            <a:r>
              <a:rPr lang="en-US" dirty="0" smtClean="0"/>
              <a:t>	-Median Family Income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4953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Natural Environment</a:t>
            </a:r>
          </a:p>
          <a:p>
            <a:r>
              <a:rPr lang="en-US" dirty="0" smtClean="0"/>
              <a:t>-Impervious surfaces</a:t>
            </a:r>
          </a:p>
          <a:p>
            <a:r>
              <a:rPr lang="en-US" dirty="0" smtClean="0"/>
              <a:t>-community gardens, farmers' markets, etc</a:t>
            </a:r>
          </a:p>
          <a:p>
            <a:r>
              <a:rPr lang="en-US" dirty="0" smtClean="0"/>
              <a:t>-NEST sites</a:t>
            </a:r>
          </a:p>
          <a:p>
            <a:r>
              <a:rPr lang="en-US" dirty="0" smtClean="0"/>
              <a:t>-Florida-friendly yards</a:t>
            </a:r>
          </a:p>
          <a:p>
            <a:r>
              <a:rPr lang="en-US" dirty="0" smtClean="0"/>
              <a:t>-rain barrels</a:t>
            </a:r>
          </a:p>
          <a:p>
            <a:r>
              <a:rPr lang="en-US" dirty="0" smtClean="0"/>
              <a:t>-green businesses</a:t>
            </a:r>
          </a:p>
          <a:p>
            <a:r>
              <a:rPr lang="en-US" dirty="0" smtClean="0"/>
              <a:t>-chemical collection</a:t>
            </a:r>
          </a:p>
          <a:p>
            <a:r>
              <a:rPr lang="en-US" dirty="0" smtClean="0"/>
              <a:t>-waste pick-up</a:t>
            </a:r>
          </a:p>
          <a:p>
            <a:r>
              <a:rPr lang="en-US" dirty="0" smtClean="0"/>
              <a:t>-energy STAR buildings</a:t>
            </a:r>
          </a:p>
          <a:p>
            <a:r>
              <a:rPr lang="en-US" dirty="0" smtClean="0"/>
              <a:t>-LEED Certified buildings</a:t>
            </a:r>
          </a:p>
          <a:p>
            <a:r>
              <a:rPr lang="en-US" dirty="0" smtClean="0"/>
              <a:t>-Solar Installations</a:t>
            </a:r>
          </a:p>
          <a:p>
            <a:r>
              <a:rPr lang="en-US" dirty="0" smtClean="0"/>
              <a:t>-Alternative transportation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4953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Built Environment</a:t>
            </a:r>
          </a:p>
          <a:p>
            <a:r>
              <a:rPr lang="en-US" dirty="0" smtClean="0"/>
              <a:t>-Percent of renter occupied homes</a:t>
            </a:r>
          </a:p>
          <a:p>
            <a:r>
              <a:rPr lang="en-US" dirty="0" smtClean="0"/>
              <a:t>-Percent of owner occupied homes</a:t>
            </a:r>
          </a:p>
          <a:p>
            <a:r>
              <a:rPr lang="en-US" dirty="0" smtClean="0"/>
              <a:t>-Occupied housing units</a:t>
            </a:r>
          </a:p>
          <a:p>
            <a:r>
              <a:rPr lang="en-US" dirty="0" smtClean="0"/>
              <a:t>-Vacant housing units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4953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Built Environment</a:t>
            </a:r>
          </a:p>
          <a:p>
            <a:r>
              <a:rPr lang="en-US" dirty="0" smtClean="0"/>
              <a:t>-Percent of renter occupied homes</a:t>
            </a:r>
          </a:p>
          <a:p>
            <a:r>
              <a:rPr lang="en-US" dirty="0" smtClean="0"/>
              <a:t>-Percent of owner occupied homes</a:t>
            </a:r>
          </a:p>
          <a:p>
            <a:r>
              <a:rPr lang="en-US" dirty="0" smtClean="0"/>
              <a:t>-Occupied housing units</a:t>
            </a:r>
          </a:p>
          <a:p>
            <a:r>
              <a:rPr lang="en-US" dirty="0" smtClean="0"/>
              <a:t>-Vacant housing units</a:t>
            </a:r>
          </a:p>
          <a:p>
            <a:endParaRPr lang="en-US" dirty="0" smtClean="0"/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564" t="27991" r="4487" b="4701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8458200" y="3657600"/>
            <a:ext cx="457200" cy="1752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514600"/>
            <a:ext cx="43434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-Parks &amp; Natural Lands</a:t>
            </a:r>
          </a:p>
          <a:p>
            <a:r>
              <a:rPr lang="en-US" dirty="0" smtClean="0"/>
              <a:t>	-Houses of Worship</a:t>
            </a:r>
          </a:p>
          <a:p>
            <a:r>
              <a:rPr lang="en-US" dirty="0" smtClean="0"/>
              <a:t>	-Libraries</a:t>
            </a:r>
          </a:p>
          <a:p>
            <a:r>
              <a:rPr lang="en-US" dirty="0" smtClean="0"/>
              <a:t>	-Schools</a:t>
            </a:r>
          </a:p>
          <a:p>
            <a:r>
              <a:rPr lang="en-US" dirty="0" smtClean="0"/>
              <a:t>	-Businesses</a:t>
            </a:r>
          </a:p>
          <a:p>
            <a:r>
              <a:rPr lang="en-US" dirty="0" smtClean="0"/>
              <a:t>	-Nonprofit Organizations</a:t>
            </a:r>
          </a:p>
          <a:p>
            <a:r>
              <a:rPr lang="en-US" dirty="0" smtClean="0"/>
              <a:t>	-Hospitals</a:t>
            </a:r>
          </a:p>
          <a:p>
            <a:r>
              <a:rPr lang="en-US" dirty="0" smtClean="0"/>
              <a:t>	-Fire Stations</a:t>
            </a:r>
          </a:p>
          <a:p>
            <a:r>
              <a:rPr lang="en-US" dirty="0" smtClean="0"/>
              <a:t>	-Bus Routes</a:t>
            </a:r>
          </a:p>
          <a:p>
            <a:r>
              <a:rPr lang="en-US" dirty="0" smtClean="0"/>
              <a:t>	-Railways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564" t="27991" r="4487" b="4701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564" t="27778" r="4801" b="7855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8458200" y="3962400"/>
            <a:ext cx="457200" cy="8382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564" t="30769" r="3846" b="4274"/>
          <a:stretch>
            <a:fillRect/>
          </a:stretch>
        </p:blipFill>
        <p:spPr bwMode="auto">
          <a:xfrm>
            <a:off x="914400" y="19050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534400" y="4191000"/>
            <a:ext cx="457200" cy="228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PLATORM:  The Challenge </a:t>
            </a:r>
            <a:br>
              <a:rPr lang="en-US" dirty="0" smtClean="0"/>
            </a:br>
            <a:r>
              <a:rPr lang="en-US" dirty="0" smtClean="0"/>
              <a:t>of County-Wide Comparisons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How to compare neighborhoods to all other areas of Sarasota County when not all areas have been identified as part of a neighborhood so far…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Introductions</a:t>
            </a:r>
          </a:p>
          <a:p>
            <a:pPr lvl="0"/>
            <a:r>
              <a:rPr lang="en-US" dirty="0" smtClean="0"/>
              <a:t>DATASETS</a:t>
            </a:r>
          </a:p>
          <a:p>
            <a:pPr marL="735013" lvl="1" indent="-277813"/>
            <a:r>
              <a:rPr lang="en-US" sz="2600" dirty="0" smtClean="0"/>
              <a:t>Update on data contributed so far &amp; data in cue for conversion</a:t>
            </a:r>
          </a:p>
          <a:p>
            <a:pPr lvl="0"/>
            <a:r>
              <a:rPr lang="en-US" dirty="0" smtClean="0"/>
              <a:t>ONLINE PLATFORM</a:t>
            </a:r>
          </a:p>
          <a:p>
            <a:pPr lvl="1"/>
            <a:r>
              <a:rPr lang="en-US" dirty="0" smtClean="0"/>
              <a:t>Preliminary framework for neighborhood comparisons</a:t>
            </a:r>
          </a:p>
          <a:p>
            <a:pPr lvl="1"/>
            <a:r>
              <a:rPr lang="en-US" dirty="0" smtClean="0"/>
              <a:t>Anticipating platform comparisons for local platform selection</a:t>
            </a:r>
          </a:p>
          <a:p>
            <a:pPr lvl="0"/>
            <a:r>
              <a:rPr lang="en-US" dirty="0" smtClean="0"/>
              <a:t>CLARIFYING QUALITY OF LIFE INDICATORS</a:t>
            </a:r>
          </a:p>
          <a:p>
            <a:pPr lvl="1"/>
            <a:r>
              <a:rPr lang="en-US" dirty="0" smtClean="0"/>
              <a:t>Upcoming </a:t>
            </a:r>
            <a:r>
              <a:rPr lang="en-US" dirty="0"/>
              <a:t>Community Data </a:t>
            </a:r>
            <a:r>
              <a:rPr lang="en-US" dirty="0" smtClean="0"/>
              <a:t>2.0 sessions </a:t>
            </a:r>
          </a:p>
          <a:p>
            <a:pPr lvl="1"/>
            <a:r>
              <a:rPr lang="en-US" dirty="0" smtClean="0"/>
              <a:t>Update on Life is Good video stories</a:t>
            </a:r>
          </a:p>
          <a:p>
            <a:pPr lvl="0"/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RCC Fellowship &amp; Community of Practice</a:t>
            </a:r>
          </a:p>
          <a:p>
            <a:pPr lvl="0"/>
            <a:r>
              <a:rPr lang="en-US" dirty="0" smtClean="0"/>
              <a:t>Review of timeline for upcoming 3 months</a:t>
            </a:r>
          </a:p>
          <a:p>
            <a:pPr lvl="0"/>
            <a:r>
              <a:rPr lang="en-US" dirty="0" smtClean="0"/>
              <a:t>Announcements – Setting next meeting – Monday, July 23, 11 – 12:30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44071" t="37821" r="10897" b="18162"/>
          <a:stretch>
            <a:fillRect/>
          </a:stretch>
        </p:blipFill>
        <p:spPr bwMode="auto">
          <a:xfrm>
            <a:off x="6019800" y="533400"/>
            <a:ext cx="2676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/>
              <a:t>Neighborhoods Identified So Far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93172"/>
            <a:ext cx="7848600" cy="60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to Neighborhoods:  </a:t>
            </a:r>
            <a:br>
              <a:rPr lang="en-US" dirty="0" smtClean="0"/>
            </a:br>
            <a:r>
              <a:rPr lang="en-US" dirty="0" smtClean="0"/>
              <a:t>Census Block Groups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64226"/>
            <a:ext cx="7239000" cy="559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to Neighborhoods:  </a:t>
            </a:r>
            <a:br>
              <a:rPr lang="en-US" dirty="0" smtClean="0"/>
            </a:br>
            <a:r>
              <a:rPr lang="en-US" dirty="0" smtClean="0"/>
              <a:t>Census Block Groups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6464"/>
            <a:ext cx="7391400" cy="57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PLATFORM:  </a:t>
            </a:r>
            <a:br>
              <a:rPr lang="en-US" dirty="0" smtClean="0"/>
            </a:br>
            <a:r>
              <a:rPr lang="en-US" dirty="0" smtClean="0"/>
              <a:t>Preparing for Platform Comparisons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7086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/>
            <a:r>
              <a:rPr lang="en-US" sz="2800" dirty="0" smtClean="0"/>
              <a:t>Spreadsheet with: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Name / Website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Host / Partners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General Description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Included Indicators (with emphasis on neighborhood scale)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Smallest Geography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Data Frequency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Data Visualization Features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Interactive Features</a:t>
            </a:r>
          </a:p>
          <a:p>
            <a:pPr marL="466725" indent="-466725">
              <a:buFont typeface="Arial" pitchFamily="34" charset="0"/>
              <a:buChar char="•"/>
            </a:pPr>
            <a:r>
              <a:rPr lang="en-US" sz="2800" dirty="0" smtClean="0"/>
              <a:t>Other Noteworthy Aspects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CLARIFYING QUALITY OF LIFE INDICATORS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848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Data 2.0 Workshops</a:t>
            </a:r>
          </a:p>
          <a:p>
            <a:pPr lvl="1"/>
            <a:r>
              <a:rPr lang="en-US" sz="2800" dirty="0" smtClean="0"/>
              <a:t>Data 2.0:  A </a:t>
            </a:r>
            <a:r>
              <a:rPr lang="en-US" sz="2800" dirty="0" err="1" smtClean="0"/>
              <a:t>Neighborkids</a:t>
            </a:r>
            <a:r>
              <a:rPr lang="en-US" sz="2800" dirty="0" smtClean="0"/>
              <a:t>’ Perspective</a:t>
            </a:r>
          </a:p>
          <a:p>
            <a:pPr lvl="1"/>
            <a:r>
              <a:rPr lang="en-US" sz="2800" dirty="0" smtClean="0"/>
              <a:t>		Saturday, July 14  - 9 a.m. to 1 p.m. - Robert L. Taylor Complex</a:t>
            </a:r>
          </a:p>
          <a:p>
            <a:pPr lvl="1"/>
            <a:r>
              <a:rPr lang="en-US" sz="2800" dirty="0" smtClean="0"/>
              <a:t>Data 2.0:  Sarasota</a:t>
            </a:r>
          </a:p>
          <a:p>
            <a:pPr lvl="1"/>
            <a:r>
              <a:rPr lang="en-US" sz="2800" dirty="0" smtClean="0"/>
              <a:t>		Mid- August – Date/Time/Location TBD</a:t>
            </a:r>
          </a:p>
          <a:p>
            <a:pPr lvl="1"/>
            <a:r>
              <a:rPr lang="en-US" sz="2800" dirty="0" smtClean="0"/>
              <a:t>Data 2.0:  An Older Adults’ Perspective</a:t>
            </a:r>
          </a:p>
          <a:p>
            <a:pPr lvl="1"/>
            <a:r>
              <a:rPr lang="en-US" sz="2800" dirty="0" smtClean="0"/>
              <a:t>		Late August – Date/Time/Location TBD</a:t>
            </a:r>
          </a:p>
          <a:p>
            <a:pPr lvl="1"/>
            <a:endParaRPr lang="en-US" sz="2800" b="1" dirty="0" smtClean="0"/>
          </a:p>
          <a:p>
            <a:r>
              <a:rPr lang="en-US" sz="2800" b="1" dirty="0" smtClean="0"/>
              <a:t>“Life is Good” Community Videos</a:t>
            </a:r>
          </a:p>
          <a:p>
            <a:pPr lvl="1"/>
            <a:r>
              <a:rPr lang="en-US" sz="2800" dirty="0" smtClean="0"/>
              <a:t>Sarasota County Libraries </a:t>
            </a:r>
          </a:p>
          <a:p>
            <a:pPr lvl="1"/>
            <a:r>
              <a:rPr lang="en-US" sz="2800" dirty="0" smtClean="0"/>
              <a:t>Other Partners?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800" dirty="0" smtClean="0"/>
              <a:t>REFLECTION ON COMMUNITY DATA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848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Resident Community </a:t>
            </a:r>
            <a:r>
              <a:rPr lang="en-US" sz="2800" b="1" dirty="0" err="1" smtClean="0"/>
              <a:t>Changemakers</a:t>
            </a:r>
            <a:endParaRPr lang="en-US" sz="2800" b="1" dirty="0" smtClean="0"/>
          </a:p>
          <a:p>
            <a:pPr lvl="1"/>
            <a:r>
              <a:rPr lang="en-US" sz="2800" dirty="0" smtClean="0"/>
              <a:t>Fellows</a:t>
            </a:r>
          </a:p>
          <a:p>
            <a:pPr lvl="1"/>
            <a:r>
              <a:rPr lang="en-US" sz="2800" dirty="0" smtClean="0"/>
              <a:t>Community of Practice</a:t>
            </a:r>
          </a:p>
          <a:p>
            <a:pPr lvl="1"/>
            <a:endParaRPr lang="en-US" sz="2800" b="1" dirty="0" smtClean="0"/>
          </a:p>
          <a:p>
            <a:r>
              <a:rPr lang="en-US" sz="2800" b="1" dirty="0" smtClean="0"/>
              <a:t>“Just-in-Time” Opportunities for Reflection</a:t>
            </a:r>
          </a:p>
          <a:p>
            <a:pPr lvl="1"/>
            <a:r>
              <a:rPr lang="en-US" sz="2800" dirty="0" smtClean="0"/>
              <a:t>Redistricting</a:t>
            </a:r>
          </a:p>
          <a:p>
            <a:pPr lvl="1"/>
            <a:r>
              <a:rPr lang="en-US" sz="2800" dirty="0" smtClean="0"/>
              <a:t>Other?  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800" dirty="0" smtClean="0"/>
              <a:t>TIMELINE FOR UPCOMING 3 MONTHS</a:t>
            </a:r>
            <a:endParaRPr lang="en-US" sz="3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232" t="22122" r="8379" b="8072"/>
          <a:stretch>
            <a:fillRect/>
          </a:stretch>
        </p:blipFill>
        <p:spPr bwMode="auto">
          <a:xfrm>
            <a:off x="304800" y="381000"/>
            <a:ext cx="849054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Announcements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297"/>
            <a:ext cx="9144000" cy="627768"/>
          </a:xfrm>
        </p:spPr>
        <p:txBody>
          <a:bodyPr>
            <a:noAutofit/>
          </a:bodyPr>
          <a:lstStyle/>
          <a:p>
            <a:r>
              <a:rPr lang="en-US" sz="3900" dirty="0" smtClean="0"/>
              <a:t>Developing a Community Data Platform</a:t>
            </a:r>
            <a:endParaRPr lang="en-US" sz="3900" dirty="0"/>
          </a:p>
        </p:txBody>
      </p:sp>
      <p:sp>
        <p:nvSpPr>
          <p:cNvPr id="5" name="Pie 4"/>
          <p:cNvSpPr/>
          <p:nvPr/>
        </p:nvSpPr>
        <p:spPr>
          <a:xfrm>
            <a:off x="2218938" y="1722712"/>
            <a:ext cx="4262699" cy="4306780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2240979" y="1700672"/>
            <a:ext cx="4262699" cy="4306780"/>
          </a:xfrm>
          <a:prstGeom prst="pie">
            <a:avLst>
              <a:gd name="adj1" fmla="val 10764920"/>
              <a:gd name="adj2" fmla="val 16151452"/>
            </a:avLst>
          </a:prstGeom>
          <a:solidFill>
            <a:schemeClr val="tx2">
              <a:lumMod val="75000"/>
            </a:schemeClr>
          </a:solidFill>
          <a:ln>
            <a:solidFill>
              <a:srgbClr val="528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5400000">
            <a:off x="2196897" y="1700673"/>
            <a:ext cx="4262699" cy="4306780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218938" y="1678633"/>
            <a:ext cx="4262699" cy="4306780"/>
          </a:xfrm>
          <a:prstGeom prst="pie">
            <a:avLst>
              <a:gd name="adj1" fmla="val 10906179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970719" y="1503771"/>
            <a:ext cx="2388925" cy="2359629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344996" y="1722712"/>
            <a:ext cx="2545394" cy="2155336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23" y="2175289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In-person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Convenings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938" y="799383"/>
            <a:ext cx="175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Online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Gathering of Perspectives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5366" y="2821620"/>
            <a:ext cx="2359629" cy="105642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350" y="3022047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2.0 Sessions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9613" y="2175289"/>
            <a:ext cx="17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(Other)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927973" y="2465788"/>
            <a:ext cx="2829280" cy="1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344996" y="3878036"/>
            <a:ext cx="2954146" cy="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842065" y="5168928"/>
            <a:ext cx="3003481" cy="2383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01435" y="3880432"/>
            <a:ext cx="2943563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3492" y="2468049"/>
            <a:ext cx="1751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Quality of Life Indicators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4998" y="2468049"/>
            <a:ext cx="1751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Datasets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Stewards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342614" y="3878034"/>
            <a:ext cx="2378144" cy="210737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2612" y="4135575"/>
            <a:ext cx="1946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Platform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Technologies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985366" y="3878034"/>
            <a:ext cx="2357246" cy="210737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30131" y="842791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Stewards Group Meetings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20758" y="2359955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1:1 with Data Stewards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20758" y="4320241"/>
            <a:ext cx="175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Online Community Platform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4998" y="5980836"/>
            <a:ext cx="25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Synching with other local resources /  technologies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98455" y="4135575"/>
            <a:ext cx="1946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Reflection for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Decision-Making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432" y="4504907"/>
            <a:ext cx="17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Residents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5366" y="5980836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Institutions / Sectors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DATASETS:  What We’ve Got So Far </a:t>
            </a:r>
            <a:br>
              <a:rPr lang="en-US" dirty="0" smtClean="0"/>
            </a:br>
            <a:r>
              <a:rPr lang="en-US" sz="4000" dirty="0" smtClean="0"/>
              <a:t>for the Online Community Data Platform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5641" t="27350" r="28205" b="855"/>
          <a:stretch>
            <a:fillRect/>
          </a:stretch>
        </p:blipFill>
        <p:spPr bwMode="auto">
          <a:xfrm>
            <a:off x="1981200" y="1676400"/>
            <a:ext cx="480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564" t="30769" r="3846" b="4274"/>
          <a:stretch>
            <a:fillRect/>
          </a:stretch>
        </p:blipFill>
        <p:spPr bwMode="auto">
          <a:xfrm>
            <a:off x="914400" y="1905000"/>
            <a:ext cx="7543800" cy="426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0" name="Right Brace 9"/>
          <p:cNvSpPr/>
          <p:nvPr/>
        </p:nvSpPr>
        <p:spPr>
          <a:xfrm>
            <a:off x="8382000" y="2819400"/>
            <a:ext cx="533400" cy="16002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564" t="30769" r="3846" b="4274"/>
          <a:stretch>
            <a:fillRect/>
          </a:stretch>
        </p:blipFill>
        <p:spPr bwMode="auto">
          <a:xfrm>
            <a:off x="914400" y="19050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2564" t="31197" r="3846" b="5556"/>
          <a:stretch>
            <a:fillRect/>
          </a:stretch>
        </p:blipFill>
        <p:spPr bwMode="auto">
          <a:xfrm>
            <a:off x="838200" y="19050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>
          <a:xfrm>
            <a:off x="8458200" y="2895600"/>
            <a:ext cx="457200" cy="609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502688"/>
            <a:ext cx="44196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-Total population</a:t>
            </a:r>
          </a:p>
          <a:p>
            <a:r>
              <a:rPr lang="en-US" dirty="0" smtClean="0"/>
              <a:t>-Population density per square mile</a:t>
            </a:r>
          </a:p>
          <a:p>
            <a:r>
              <a:rPr lang="en-US" dirty="0" smtClean="0"/>
              <a:t>-Age</a:t>
            </a:r>
          </a:p>
          <a:p>
            <a:r>
              <a:rPr lang="en-US" dirty="0" smtClean="0"/>
              <a:t>	-Under 5 years of age</a:t>
            </a:r>
          </a:p>
          <a:p>
            <a:r>
              <a:rPr lang="en-US" dirty="0" smtClean="0"/>
              <a:t>	-Under 18 years of age</a:t>
            </a:r>
          </a:p>
          <a:p>
            <a:r>
              <a:rPr lang="en-US" dirty="0" smtClean="0"/>
              <a:t>	-Over 65 years of age</a:t>
            </a:r>
          </a:p>
          <a:p>
            <a:r>
              <a:rPr lang="en-US" dirty="0" smtClean="0"/>
              <a:t>Race / Ethnicity</a:t>
            </a:r>
          </a:p>
          <a:p>
            <a:pPr lvl="1"/>
            <a:r>
              <a:rPr lang="en-US" dirty="0" smtClean="0"/>
              <a:t>-Percent of population who identifies as Black or African American</a:t>
            </a:r>
          </a:p>
          <a:p>
            <a:pPr lvl="1"/>
            <a:r>
              <a:rPr lang="en-US" dirty="0" smtClean="0"/>
              <a:t>-Percent of population who identifies as White 		</a:t>
            </a:r>
          </a:p>
          <a:p>
            <a:pPr lvl="1">
              <a:buFontTx/>
              <a:buChar char="-"/>
            </a:pPr>
            <a:r>
              <a:rPr lang="en-US" dirty="0" smtClean="0"/>
              <a:t>Percent of population who identifies as Latino or Hispanic</a:t>
            </a:r>
          </a:p>
          <a:p>
            <a:r>
              <a:rPr lang="en-US" dirty="0" smtClean="0"/>
              <a:t>-Total households</a:t>
            </a:r>
          </a:p>
          <a:p>
            <a:r>
              <a:rPr lang="en-US" dirty="0" smtClean="0"/>
              <a:t>	-Male head of household</a:t>
            </a:r>
          </a:p>
          <a:p>
            <a:r>
              <a:rPr lang="en-US" dirty="0" smtClean="0"/>
              <a:t>	-Female head of household</a:t>
            </a:r>
          </a:p>
          <a:p>
            <a:r>
              <a:rPr lang="en-US" dirty="0" smtClean="0"/>
              <a:t>	-Average household size</a:t>
            </a:r>
          </a:p>
          <a:p>
            <a:r>
              <a:rPr lang="en-US" dirty="0" smtClean="0"/>
              <a:t>	-Age of householder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564" t="30769" r="3846" b="4274"/>
          <a:stretch>
            <a:fillRect/>
          </a:stretch>
        </p:blipFill>
        <p:spPr bwMode="auto">
          <a:xfrm>
            <a:off x="914400" y="19050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2564" t="31197" r="3846" b="5556"/>
          <a:stretch>
            <a:fillRect/>
          </a:stretch>
        </p:blipFill>
        <p:spPr bwMode="auto">
          <a:xfrm>
            <a:off x="838200" y="19050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2564" t="27778" r="3846" b="3846"/>
          <a:stretch>
            <a:fillRect/>
          </a:stretch>
        </p:blipFill>
        <p:spPr bwMode="auto">
          <a:xfrm>
            <a:off x="838200" y="19050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>
          <a:xfrm>
            <a:off x="8458200" y="2971800"/>
            <a:ext cx="457200" cy="16002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2438400"/>
            <a:ext cx="44958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-Neighborhoods</a:t>
            </a:r>
          </a:p>
          <a:p>
            <a:r>
              <a:rPr lang="en-US" dirty="0" smtClean="0"/>
              <a:t>	-Census Blocks</a:t>
            </a:r>
          </a:p>
          <a:p>
            <a:r>
              <a:rPr lang="en-US" dirty="0" smtClean="0"/>
              <a:t>	-Census Block Groups</a:t>
            </a:r>
          </a:p>
          <a:p>
            <a:r>
              <a:rPr lang="en-US" dirty="0" smtClean="0"/>
              <a:t>	-Census Tracts</a:t>
            </a:r>
          </a:p>
          <a:p>
            <a:r>
              <a:rPr lang="en-US" dirty="0" smtClean="0"/>
              <a:t>	-Zip Codes</a:t>
            </a:r>
          </a:p>
          <a:p>
            <a:r>
              <a:rPr lang="en-US" dirty="0" smtClean="0"/>
              <a:t>	-School Attendance Zones: </a:t>
            </a:r>
          </a:p>
          <a:p>
            <a:r>
              <a:rPr lang="en-US" dirty="0" smtClean="0"/>
              <a:t>		-Elementary School</a:t>
            </a:r>
          </a:p>
          <a:p>
            <a:r>
              <a:rPr lang="en-US" dirty="0" smtClean="0"/>
              <a:t>		-Middle School</a:t>
            </a:r>
          </a:p>
          <a:p>
            <a:r>
              <a:rPr lang="en-US" dirty="0" smtClean="0"/>
              <a:t>		-High School</a:t>
            </a:r>
          </a:p>
          <a:p>
            <a:r>
              <a:rPr lang="en-US" dirty="0" smtClean="0"/>
              <a:t>	-Voting Precincts (2012)</a:t>
            </a:r>
          </a:p>
          <a:p>
            <a:r>
              <a:rPr lang="en-US" dirty="0" smtClean="0"/>
              <a:t>	-Police Precincts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Brace 9"/>
          <p:cNvSpPr/>
          <p:nvPr/>
        </p:nvSpPr>
        <p:spPr>
          <a:xfrm>
            <a:off x="8458200" y="3276600"/>
            <a:ext cx="457200" cy="609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 Community Data Platform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2564" t="26849" r="4782" b="4274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763" t="27457" r="3366" b="4167"/>
          <a:stretch>
            <a:fillRect/>
          </a:stretch>
        </p:blipFill>
        <p:spPr bwMode="auto">
          <a:xfrm>
            <a:off x="914400" y="1905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8458200" y="3505200"/>
            <a:ext cx="457200" cy="13716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449</Words>
  <Application>Microsoft Office PowerPoint</Application>
  <PresentationFormat>On-screen Show (4:3)</PresentationFormat>
  <Paragraphs>205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Agenda</vt:lpstr>
      <vt:lpstr>Developing a Community Data Platform</vt:lpstr>
      <vt:lpstr>DATASETS:  What We’ve Got So Far  for the 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Online Community Data Platform</vt:lpstr>
      <vt:lpstr>THE PLATORM:  The Challenge  of County-Wide Comparisons</vt:lpstr>
      <vt:lpstr>Neighborhoods Identified So Far</vt:lpstr>
      <vt:lpstr>Alternative to Neighborhoods:   Census Block Groups</vt:lpstr>
      <vt:lpstr>Alternative to Neighborhoods:   Census Block Groups</vt:lpstr>
      <vt:lpstr>THE PLATFORM:   Preparing for Platform Comparisons</vt:lpstr>
      <vt:lpstr>CLARIFYING QUALITY OF LIFE INDICATORS</vt:lpstr>
      <vt:lpstr>REFLECTION ON COMMUNITY DATA</vt:lpstr>
      <vt:lpstr>TIMELINE FOR UPCOMING 3 MONTHS</vt:lpstr>
      <vt:lpstr>Final Announcements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apinto</dc:creator>
  <cp:lastModifiedBy>apinto</cp:lastModifiedBy>
  <cp:revision>12</cp:revision>
  <dcterms:created xsi:type="dcterms:W3CDTF">2012-04-09T13:37:33Z</dcterms:created>
  <dcterms:modified xsi:type="dcterms:W3CDTF">2012-07-24T18:40:19Z</dcterms:modified>
</cp:coreProperties>
</file>